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85B75FF-08E5-4311-ABD8-D58557F66734}" type="datetimeFigureOut">
              <a:rPr lang="it-IT" smtClean="0"/>
              <a:t>31/10/2013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5FD28E-59A2-4BD8-BC5D-4A23752750BC}" type="slidenum">
              <a:rPr lang="it-IT" smtClean="0"/>
              <a:t>‹N›</a:t>
            </a:fld>
            <a:endParaRPr lang="it-IT"/>
          </a:p>
        </p:txBody>
      </p:sp>
    </p:spTree>
    <p:extLst>
      <p:ext uri="{BB962C8B-B14F-4D97-AF65-F5344CB8AC3E}">
        <p14:creationId xmlns:p14="http://schemas.microsoft.com/office/powerpoint/2010/main" val="3240108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85B75FF-08E5-4311-ABD8-D58557F66734}" type="datetimeFigureOut">
              <a:rPr lang="it-IT" smtClean="0"/>
              <a:t>31/10/2013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5FD28E-59A2-4BD8-BC5D-4A23752750BC}" type="slidenum">
              <a:rPr lang="it-IT" smtClean="0"/>
              <a:t>‹N›</a:t>
            </a:fld>
            <a:endParaRPr lang="it-IT"/>
          </a:p>
        </p:txBody>
      </p:sp>
    </p:spTree>
    <p:extLst>
      <p:ext uri="{BB962C8B-B14F-4D97-AF65-F5344CB8AC3E}">
        <p14:creationId xmlns:p14="http://schemas.microsoft.com/office/powerpoint/2010/main" val="308072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85B75FF-08E5-4311-ABD8-D58557F66734}" type="datetimeFigureOut">
              <a:rPr lang="it-IT" smtClean="0"/>
              <a:t>31/10/2013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5FD28E-59A2-4BD8-BC5D-4A23752750BC}" type="slidenum">
              <a:rPr lang="it-IT" smtClean="0"/>
              <a:t>‹N›</a:t>
            </a:fld>
            <a:endParaRPr lang="it-IT"/>
          </a:p>
        </p:txBody>
      </p:sp>
    </p:spTree>
    <p:extLst>
      <p:ext uri="{BB962C8B-B14F-4D97-AF65-F5344CB8AC3E}">
        <p14:creationId xmlns:p14="http://schemas.microsoft.com/office/powerpoint/2010/main" val="392663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85B75FF-08E5-4311-ABD8-D58557F66734}" type="datetimeFigureOut">
              <a:rPr lang="it-IT" smtClean="0"/>
              <a:t>31/10/2013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5FD28E-59A2-4BD8-BC5D-4A23752750BC}" type="slidenum">
              <a:rPr lang="it-IT" smtClean="0"/>
              <a:t>‹N›</a:t>
            </a:fld>
            <a:endParaRPr lang="it-IT"/>
          </a:p>
        </p:txBody>
      </p:sp>
    </p:spTree>
    <p:extLst>
      <p:ext uri="{BB962C8B-B14F-4D97-AF65-F5344CB8AC3E}">
        <p14:creationId xmlns:p14="http://schemas.microsoft.com/office/powerpoint/2010/main" val="1204587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85B75FF-08E5-4311-ABD8-D58557F66734}" type="datetimeFigureOut">
              <a:rPr lang="it-IT" smtClean="0"/>
              <a:t>31/10/2013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5FD28E-59A2-4BD8-BC5D-4A23752750BC}" type="slidenum">
              <a:rPr lang="it-IT" smtClean="0"/>
              <a:t>‹N›</a:t>
            </a:fld>
            <a:endParaRPr lang="it-IT"/>
          </a:p>
        </p:txBody>
      </p:sp>
    </p:spTree>
    <p:extLst>
      <p:ext uri="{BB962C8B-B14F-4D97-AF65-F5344CB8AC3E}">
        <p14:creationId xmlns:p14="http://schemas.microsoft.com/office/powerpoint/2010/main" val="309210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85B75FF-08E5-4311-ABD8-D58557F66734}" type="datetimeFigureOut">
              <a:rPr lang="it-IT" smtClean="0"/>
              <a:t>31/10/2013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5FD28E-59A2-4BD8-BC5D-4A23752750BC}" type="slidenum">
              <a:rPr lang="it-IT" smtClean="0"/>
              <a:t>‹N›</a:t>
            </a:fld>
            <a:endParaRPr lang="it-IT"/>
          </a:p>
        </p:txBody>
      </p:sp>
    </p:spTree>
    <p:extLst>
      <p:ext uri="{BB962C8B-B14F-4D97-AF65-F5344CB8AC3E}">
        <p14:creationId xmlns:p14="http://schemas.microsoft.com/office/powerpoint/2010/main" val="2880674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85B75FF-08E5-4311-ABD8-D58557F66734}" type="datetimeFigureOut">
              <a:rPr lang="it-IT" smtClean="0"/>
              <a:t>31/10/2013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45FD28E-59A2-4BD8-BC5D-4A23752750BC}" type="slidenum">
              <a:rPr lang="it-IT" smtClean="0"/>
              <a:t>‹N›</a:t>
            </a:fld>
            <a:endParaRPr lang="it-IT"/>
          </a:p>
        </p:txBody>
      </p:sp>
    </p:spTree>
    <p:extLst>
      <p:ext uri="{BB962C8B-B14F-4D97-AF65-F5344CB8AC3E}">
        <p14:creationId xmlns:p14="http://schemas.microsoft.com/office/powerpoint/2010/main" val="200852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85B75FF-08E5-4311-ABD8-D58557F66734}" type="datetimeFigureOut">
              <a:rPr lang="it-IT" smtClean="0"/>
              <a:t>31/10/2013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45FD28E-59A2-4BD8-BC5D-4A23752750BC}" type="slidenum">
              <a:rPr lang="it-IT" smtClean="0"/>
              <a:t>‹N›</a:t>
            </a:fld>
            <a:endParaRPr lang="it-IT"/>
          </a:p>
        </p:txBody>
      </p:sp>
    </p:spTree>
    <p:extLst>
      <p:ext uri="{BB962C8B-B14F-4D97-AF65-F5344CB8AC3E}">
        <p14:creationId xmlns:p14="http://schemas.microsoft.com/office/powerpoint/2010/main" val="2799094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85B75FF-08E5-4311-ABD8-D58557F66734}" type="datetimeFigureOut">
              <a:rPr lang="it-IT" smtClean="0"/>
              <a:t>31/10/2013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45FD28E-59A2-4BD8-BC5D-4A23752750BC}" type="slidenum">
              <a:rPr lang="it-IT" smtClean="0"/>
              <a:t>‹N›</a:t>
            </a:fld>
            <a:endParaRPr lang="it-IT"/>
          </a:p>
        </p:txBody>
      </p:sp>
    </p:spTree>
    <p:extLst>
      <p:ext uri="{BB962C8B-B14F-4D97-AF65-F5344CB8AC3E}">
        <p14:creationId xmlns:p14="http://schemas.microsoft.com/office/powerpoint/2010/main" val="1080222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85B75FF-08E5-4311-ABD8-D58557F66734}" type="datetimeFigureOut">
              <a:rPr lang="it-IT" smtClean="0"/>
              <a:t>31/10/2013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5FD28E-59A2-4BD8-BC5D-4A23752750BC}" type="slidenum">
              <a:rPr lang="it-IT" smtClean="0"/>
              <a:t>‹N›</a:t>
            </a:fld>
            <a:endParaRPr lang="it-IT"/>
          </a:p>
        </p:txBody>
      </p:sp>
    </p:spTree>
    <p:extLst>
      <p:ext uri="{BB962C8B-B14F-4D97-AF65-F5344CB8AC3E}">
        <p14:creationId xmlns:p14="http://schemas.microsoft.com/office/powerpoint/2010/main" val="192418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85B75FF-08E5-4311-ABD8-D58557F66734}" type="datetimeFigureOut">
              <a:rPr lang="it-IT" smtClean="0"/>
              <a:t>31/10/2013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5FD28E-59A2-4BD8-BC5D-4A23752750BC}" type="slidenum">
              <a:rPr lang="it-IT" smtClean="0"/>
              <a:t>‹N›</a:t>
            </a:fld>
            <a:endParaRPr lang="it-IT"/>
          </a:p>
        </p:txBody>
      </p:sp>
    </p:spTree>
    <p:extLst>
      <p:ext uri="{BB962C8B-B14F-4D97-AF65-F5344CB8AC3E}">
        <p14:creationId xmlns:p14="http://schemas.microsoft.com/office/powerpoint/2010/main" val="360430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B75FF-08E5-4311-ABD8-D58557F66734}" type="datetimeFigureOut">
              <a:rPr lang="it-IT" smtClean="0"/>
              <a:t>31/10/2013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5FD28E-59A2-4BD8-BC5D-4A23752750BC}" type="slidenum">
              <a:rPr lang="it-IT" smtClean="0"/>
              <a:t>‹N›</a:t>
            </a:fld>
            <a:endParaRPr lang="it-IT"/>
          </a:p>
        </p:txBody>
      </p:sp>
    </p:spTree>
    <p:extLst>
      <p:ext uri="{BB962C8B-B14F-4D97-AF65-F5344CB8AC3E}">
        <p14:creationId xmlns:p14="http://schemas.microsoft.com/office/powerpoint/2010/main" val="31202233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Titolo 5"/>
          <p:cNvSpPr>
            <a:spLocks noGrp="1"/>
          </p:cNvSpPr>
          <p:nvPr>
            <p:ph type="title"/>
          </p:nvPr>
        </p:nvSpPr>
        <p:spPr>
          <a:xfrm>
            <a:off x="1691680" y="188640"/>
            <a:ext cx="5544616" cy="1080120"/>
          </a:xfrm>
        </p:spPr>
        <p:txBody>
          <a:bodyPr>
            <a:noAutofit/>
          </a:bodyPr>
          <a:lstStyle/>
          <a:p>
            <a:r>
              <a:rPr lang="en-US" sz="2400" b="1" dirty="0" smtClean="0">
                <a:solidFill>
                  <a:srgbClr val="000080"/>
                </a:solidFill>
                <a:latin typeface="Century Gothic" pitchFamily="34" charset="0"/>
              </a:rPr>
              <a:t>STAGES  “ Structural Transformation to achieve gender equality in science”. GA-289051</a:t>
            </a:r>
            <a:r>
              <a:rPr lang="en-GB" sz="2400" b="1" dirty="0" smtClean="0">
                <a:solidFill>
                  <a:srgbClr val="000080"/>
                </a:solidFill>
                <a:latin typeface="Century Gothic" pitchFamily="34" charset="0"/>
              </a:rPr>
              <a:t/>
            </a:r>
            <a:br>
              <a:rPr lang="en-GB" sz="2400" b="1" dirty="0" smtClean="0">
                <a:solidFill>
                  <a:srgbClr val="000080"/>
                </a:solidFill>
                <a:latin typeface="Century Gothic" pitchFamily="34" charset="0"/>
              </a:rPr>
            </a:br>
            <a:endParaRPr lang="it-IT" sz="2400" dirty="0"/>
          </a:p>
        </p:txBody>
      </p:sp>
      <p:sp>
        <p:nvSpPr>
          <p:cNvPr id="7" name="Segnaposto testo 6"/>
          <p:cNvSpPr>
            <a:spLocks noGrp="1"/>
          </p:cNvSpPr>
          <p:nvPr>
            <p:ph idx="1"/>
          </p:nvPr>
        </p:nvSpPr>
        <p:spPr>
          <a:xfrm>
            <a:off x="467544" y="1196752"/>
            <a:ext cx="5328592" cy="5472608"/>
          </a:xfrm>
        </p:spPr>
        <p:txBody>
          <a:bodyPr>
            <a:normAutofit fontScale="32500" lnSpcReduction="20000"/>
          </a:bodyPr>
          <a:lstStyle/>
          <a:p>
            <a:pPr marL="0" indent="0">
              <a:buNone/>
            </a:pPr>
            <a:endParaRPr lang="en-US" dirty="0" smtClean="0"/>
          </a:p>
          <a:p>
            <a:pPr marL="0" indent="0">
              <a:buNone/>
            </a:pPr>
            <a:r>
              <a:rPr lang="en-US" sz="3700" b="1" dirty="0" smtClean="0"/>
              <a:t>The STAGES Project </a:t>
            </a:r>
          </a:p>
          <a:p>
            <a:pPr marL="0" indent="0" algn="just">
              <a:buNone/>
            </a:pPr>
            <a:endParaRPr lang="en-US" dirty="0" smtClean="0"/>
          </a:p>
          <a:p>
            <a:pPr marL="0" indent="0" algn="just">
              <a:buNone/>
            </a:pPr>
            <a:r>
              <a:rPr lang="en-US" dirty="0" smtClean="0"/>
              <a:t>STAGES has the general aim of launching structural change strategies addressing the many and interconnected layers of the problem of gender inequality in science from an integrated perspective, deeply involving human resources management in research institutions, modifying and gendering its basic tenets. Bearing in mind the lessons learned in ten years and more of European policies and projects for gender equality in science, the choice was made of simultaneously addressing the three general strategies of making science and technology a friendly environment for women, inserting the gender dimension in the very process of research and innovation design, and promoting women in scientific leadership positions.</a:t>
            </a:r>
          </a:p>
          <a:p>
            <a:pPr marL="0" indent="0" algn="just">
              <a:buNone/>
            </a:pPr>
            <a:endParaRPr lang="en-US" dirty="0" smtClean="0"/>
          </a:p>
          <a:p>
            <a:pPr marL="0" indent="0" algn="just">
              <a:buNone/>
            </a:pPr>
            <a:r>
              <a:rPr lang="en-US" dirty="0" smtClean="0"/>
              <a:t>Five research </a:t>
            </a:r>
            <a:r>
              <a:rPr lang="en-US" dirty="0" err="1" smtClean="0"/>
              <a:t>organisations</a:t>
            </a:r>
            <a:r>
              <a:rPr lang="en-US" dirty="0" smtClean="0"/>
              <a:t> from Italy, Germany, Denmark, Romania and the Netherlands are each implementing a self tailored gender equality Action Plan, including activities such as: awareness-raising initiatives in high level institutional bodies; training modules on gender equality for internal decision makers; mentoring </a:t>
            </a:r>
            <a:r>
              <a:rPr lang="en-US" dirty="0" err="1" smtClean="0"/>
              <a:t>programmes</a:t>
            </a:r>
            <a:r>
              <a:rPr lang="en-US" dirty="0" smtClean="0"/>
              <a:t> for young women scientists; actions to enhance the visibility of women scientists; updated management and research assessment standards; course content development; leadership development; work-life balance measures; gender quotas in committees; promotion and retention policies. As a whole, 78 actions are being implemented in the five </a:t>
            </a:r>
            <a:r>
              <a:rPr lang="en-US" dirty="0" err="1" smtClean="0"/>
              <a:t>organisations</a:t>
            </a:r>
            <a:r>
              <a:rPr lang="en-US" dirty="0" smtClean="0"/>
              <a:t> along four years.</a:t>
            </a:r>
          </a:p>
          <a:p>
            <a:pPr marL="0" indent="0" algn="just">
              <a:buNone/>
            </a:pPr>
            <a:endParaRPr lang="en-US" dirty="0" smtClean="0"/>
          </a:p>
          <a:p>
            <a:pPr marL="0" indent="0" algn="just">
              <a:buNone/>
            </a:pPr>
            <a:r>
              <a:rPr lang="en-US" dirty="0" smtClean="0"/>
              <a:t>Negotiation with all relevant actors and on different dimensions (symbolic, interpretive, institutional, operational) plays a key role in order to assure the effectiveness of the action plans and the future sustainability of the actions at the end of the project. Sharing know how and experience in a continuous mutual learning exercise, both internal and external to the consortium, is geared at enhancing the planned activities on a real-time basis, giving the implementation a more participative and flexible approach. </a:t>
            </a:r>
          </a:p>
          <a:p>
            <a:pPr marL="0" indent="0">
              <a:buNone/>
            </a:pPr>
            <a:endParaRPr lang="en-US" dirty="0"/>
          </a:p>
          <a:p>
            <a:pPr marL="0" indent="0">
              <a:buNone/>
            </a:pPr>
            <a:endParaRPr lang="en-US" b="1" dirty="0" smtClean="0"/>
          </a:p>
          <a:p>
            <a:pPr marL="0" indent="0">
              <a:buNone/>
            </a:pPr>
            <a:r>
              <a:rPr lang="en-US" sz="3700" b="1" dirty="0" smtClean="0"/>
              <a:t>The Consortium</a:t>
            </a:r>
          </a:p>
          <a:p>
            <a:pPr>
              <a:buFont typeface="Wingdings" pitchFamily="2" charset="2"/>
              <a:buChar char="q"/>
            </a:pPr>
            <a:endParaRPr lang="en-US" dirty="0" smtClean="0"/>
          </a:p>
          <a:p>
            <a:pPr>
              <a:buFont typeface="Wingdings" pitchFamily="2" charset="2"/>
              <a:buChar char="q"/>
            </a:pPr>
            <a:r>
              <a:rPr lang="en-US" dirty="0" smtClean="0"/>
              <a:t>The Department for Equal Opportunities-ITALY (Coordinator) </a:t>
            </a:r>
          </a:p>
          <a:p>
            <a:pPr>
              <a:buFont typeface="Wingdings" pitchFamily="2" charset="2"/>
              <a:buChar char="q"/>
            </a:pPr>
            <a:r>
              <a:rPr lang="en-US" dirty="0" smtClean="0"/>
              <a:t>ASDO - Assembly of Women for Development and the Struggle against Social Exclusion-ITALY</a:t>
            </a:r>
          </a:p>
          <a:p>
            <a:pPr>
              <a:buFont typeface="Wingdings" pitchFamily="2" charset="2"/>
              <a:buChar char="q"/>
            </a:pPr>
            <a:r>
              <a:rPr lang="en-US" dirty="0" smtClean="0"/>
              <a:t>University of Milan - ITALY </a:t>
            </a:r>
          </a:p>
          <a:p>
            <a:pPr>
              <a:buFont typeface="Wingdings" pitchFamily="2" charset="2"/>
              <a:buChar char="q"/>
            </a:pPr>
            <a:r>
              <a:rPr lang="en-US" dirty="0" smtClean="0"/>
              <a:t>FRAUNHOFER Society - GERMANY </a:t>
            </a:r>
          </a:p>
          <a:p>
            <a:pPr>
              <a:buFont typeface="Wingdings" pitchFamily="2" charset="2"/>
              <a:buChar char="q"/>
            </a:pPr>
            <a:r>
              <a:rPr lang="en-US" dirty="0" smtClean="0"/>
              <a:t>AARHUS  University- DENMARK</a:t>
            </a:r>
          </a:p>
          <a:p>
            <a:pPr>
              <a:buFont typeface="Wingdings" pitchFamily="2" charset="2"/>
              <a:buChar char="q"/>
            </a:pPr>
            <a:r>
              <a:rPr lang="en-US" dirty="0" smtClean="0"/>
              <a:t>IOAN CUZA University- ROMANIA</a:t>
            </a:r>
          </a:p>
          <a:p>
            <a:pPr>
              <a:buFont typeface="Wingdings" pitchFamily="2" charset="2"/>
              <a:buChar char="q"/>
            </a:pPr>
            <a:r>
              <a:rPr lang="en-US" dirty="0" smtClean="0"/>
              <a:t>RADBOUD University- THE NETHERLANDS </a:t>
            </a:r>
          </a:p>
          <a:p>
            <a:pPr marL="0" indent="0">
              <a:buNone/>
            </a:pPr>
            <a:endParaRPr lang="en-US" dirty="0" smtClean="0"/>
          </a:p>
          <a:p>
            <a:pPr marL="0" indent="0">
              <a:buNone/>
            </a:pPr>
            <a:endParaRPr lang="en-US" dirty="0" smtClean="0"/>
          </a:p>
          <a:p>
            <a:pPr marL="0" indent="0">
              <a:buNone/>
            </a:pPr>
            <a:endParaRPr lang="it-IT"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5805264"/>
            <a:ext cx="3064620" cy="851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48640"/>
            <a:ext cx="935509" cy="760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53101" y="332656"/>
            <a:ext cx="1406550" cy="576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79179" y="1916832"/>
            <a:ext cx="2988891" cy="13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Ovale 16"/>
          <p:cNvSpPr/>
          <p:nvPr/>
        </p:nvSpPr>
        <p:spPr>
          <a:xfrm>
            <a:off x="5940152" y="4005064"/>
            <a:ext cx="306462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www.projectstages.it</a:t>
            </a:r>
            <a:endParaRPr lang="it-IT" dirty="0"/>
          </a:p>
        </p:txBody>
      </p:sp>
    </p:spTree>
    <p:extLst>
      <p:ext uri="{BB962C8B-B14F-4D97-AF65-F5344CB8AC3E}">
        <p14:creationId xmlns:p14="http://schemas.microsoft.com/office/powerpoint/2010/main" val="1383662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TotalTime>
  <Words>367</Words>
  <Application>Microsoft Office PowerPoint</Application>
  <PresentationFormat>Presentazione su schermo (4:3)</PresentationFormat>
  <Paragraphs>22</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STAGES  “ Structural Transformation to achieve gender equality in science”. GA-289051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STAGES Project “ Structural Transformation to achieve gender equality in science”. GA-289051</dc:title>
  <dc:creator>Di Nardo Marino</dc:creator>
  <cp:lastModifiedBy>Di Nardo Marino</cp:lastModifiedBy>
  <cp:revision>3</cp:revision>
  <dcterms:created xsi:type="dcterms:W3CDTF">2013-10-31T10:58:19Z</dcterms:created>
  <dcterms:modified xsi:type="dcterms:W3CDTF">2013-10-31T14:13:30Z</dcterms:modified>
</cp:coreProperties>
</file>