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2" r:id="rId2"/>
    <p:sldMasterId id="2147483735" r:id="rId3"/>
    <p:sldMasterId id="2147483793" r:id="rId4"/>
    <p:sldMasterId id="2147483817" r:id="rId5"/>
    <p:sldMasterId id="2147483829" r:id="rId6"/>
    <p:sldMasterId id="2147483841" r:id="rId7"/>
    <p:sldMasterId id="2147483853" r:id="rId8"/>
    <p:sldMasterId id="2147483865" r:id="rId9"/>
  </p:sldMasterIdLst>
  <p:notesMasterIdLst>
    <p:notesMasterId r:id="rId40"/>
  </p:notesMasterIdLst>
  <p:handoutMasterIdLst>
    <p:handoutMasterId r:id="rId41"/>
  </p:handoutMasterIdLst>
  <p:sldIdLst>
    <p:sldId id="469" r:id="rId10"/>
    <p:sldId id="542" r:id="rId11"/>
    <p:sldId id="541" r:id="rId12"/>
    <p:sldId id="545" r:id="rId13"/>
    <p:sldId id="581" r:id="rId14"/>
    <p:sldId id="539" r:id="rId15"/>
    <p:sldId id="562" r:id="rId16"/>
    <p:sldId id="558" r:id="rId17"/>
    <p:sldId id="556" r:id="rId18"/>
    <p:sldId id="555" r:id="rId19"/>
    <p:sldId id="563" r:id="rId20"/>
    <p:sldId id="574" r:id="rId21"/>
    <p:sldId id="575" r:id="rId22"/>
    <p:sldId id="557" r:id="rId23"/>
    <p:sldId id="559" r:id="rId24"/>
    <p:sldId id="560" r:id="rId25"/>
    <p:sldId id="561" r:id="rId26"/>
    <p:sldId id="565" r:id="rId27"/>
    <p:sldId id="550" r:id="rId28"/>
    <p:sldId id="551" r:id="rId29"/>
    <p:sldId id="564" r:id="rId30"/>
    <p:sldId id="566" r:id="rId31"/>
    <p:sldId id="567" r:id="rId32"/>
    <p:sldId id="573" r:id="rId33"/>
    <p:sldId id="572" r:id="rId34"/>
    <p:sldId id="578" r:id="rId35"/>
    <p:sldId id="576" r:id="rId36"/>
    <p:sldId id="577" r:id="rId37"/>
    <p:sldId id="579" r:id="rId38"/>
    <p:sldId id="58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188"/>
    <a:srgbClr val="2C55A6"/>
    <a:srgbClr val="0000FF"/>
    <a:srgbClr val="FF6600"/>
    <a:srgbClr val="333399"/>
    <a:srgbClr val="000066"/>
    <a:srgbClr val="000036"/>
    <a:srgbClr val="E6D0DA"/>
    <a:srgbClr val="C38BA6"/>
    <a:srgbClr val="F16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434" autoAdjust="0"/>
  </p:normalViewPr>
  <p:slideViewPr>
    <p:cSldViewPr>
      <p:cViewPr varScale="1">
        <p:scale>
          <a:sx n="48" d="100"/>
          <a:sy n="48" d="100"/>
        </p:scale>
        <p:origin x="-20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caan\Dropbox\GEI%20Research\Research%20and%20Tecnoogy\rd_e_gerdtot%20.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ncaan\Dropbox\GEI%20Research\Research%20and%20Tecnoogy\Science%20and%20Technolog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Data!$B$55</c:f>
              <c:strCache>
                <c:ptCount val="1"/>
                <c:pt idx="0">
                  <c:v>Business enterprise sector</c:v>
                </c:pt>
              </c:strCache>
            </c:strRef>
          </c:tx>
          <c:spPr>
            <a:ln w="31750">
              <a:solidFill>
                <a:srgbClr val="FF6600"/>
              </a:solidFill>
            </a:ln>
          </c:spPr>
          <c:marker>
            <c:symbol val="none"/>
          </c:marker>
          <c:cat>
            <c:strRef>
              <c:f>Data!$B$58:$L$58</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Data!$B$60:$L$60</c:f>
              <c:numCache>
                <c:formatCode>#,##0.00</c:formatCode>
                <c:ptCount val="11"/>
                <c:pt idx="0" formatCode="#,##0.0">
                  <c:v>1.2</c:v>
                </c:pt>
                <c:pt idx="1">
                  <c:v>1.18</c:v>
                </c:pt>
                <c:pt idx="2">
                  <c:v>1.1599999999999999</c:v>
                </c:pt>
                <c:pt idx="3">
                  <c:v>1.1399999999999999</c:v>
                </c:pt>
                <c:pt idx="4">
                  <c:v>1.17</c:v>
                </c:pt>
                <c:pt idx="5">
                  <c:v>1.17</c:v>
                </c:pt>
                <c:pt idx="6">
                  <c:v>1.21</c:v>
                </c:pt>
                <c:pt idx="7">
                  <c:v>1.24</c:v>
                </c:pt>
                <c:pt idx="8">
                  <c:v>1.24</c:v>
                </c:pt>
                <c:pt idx="9">
                  <c:v>1.29</c:v>
                </c:pt>
                <c:pt idx="10">
                  <c:v>1.31</c:v>
                </c:pt>
              </c:numCache>
            </c:numRef>
          </c:val>
          <c:smooth val="0"/>
        </c:ser>
        <c:ser>
          <c:idx val="2"/>
          <c:order val="1"/>
          <c:tx>
            <c:strRef>
              <c:f>Data!$B$103</c:f>
              <c:strCache>
                <c:ptCount val="1"/>
                <c:pt idx="0">
                  <c:v>Government sector</c:v>
                </c:pt>
              </c:strCache>
            </c:strRef>
          </c:tx>
          <c:spPr>
            <a:ln w="31750">
              <a:solidFill>
                <a:srgbClr val="00B050"/>
              </a:solidFill>
            </a:ln>
          </c:spPr>
          <c:marker>
            <c:symbol val="none"/>
          </c:marker>
          <c:cat>
            <c:strRef>
              <c:f>Data!$B$58:$L$58</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Data!$B$108:$L$108</c:f>
              <c:numCache>
                <c:formatCode>#,##0.00</c:formatCode>
                <c:ptCount val="11"/>
                <c:pt idx="0">
                  <c:v>0.24</c:v>
                </c:pt>
                <c:pt idx="1">
                  <c:v>0.24</c:v>
                </c:pt>
                <c:pt idx="2">
                  <c:v>0.24</c:v>
                </c:pt>
                <c:pt idx="3">
                  <c:v>0.25</c:v>
                </c:pt>
                <c:pt idx="4">
                  <c:v>0.24</c:v>
                </c:pt>
                <c:pt idx="5">
                  <c:v>0.24</c:v>
                </c:pt>
                <c:pt idx="6">
                  <c:v>0.24</c:v>
                </c:pt>
                <c:pt idx="7">
                  <c:v>0.27</c:v>
                </c:pt>
                <c:pt idx="8">
                  <c:v>0.26</c:v>
                </c:pt>
                <c:pt idx="9">
                  <c:v>0.26</c:v>
                </c:pt>
                <c:pt idx="10">
                  <c:v>0.26</c:v>
                </c:pt>
              </c:numCache>
            </c:numRef>
          </c:val>
          <c:smooth val="0"/>
        </c:ser>
        <c:ser>
          <c:idx val="3"/>
          <c:order val="2"/>
          <c:tx>
            <c:strRef>
              <c:f>Data!$B$151</c:f>
              <c:strCache>
                <c:ptCount val="1"/>
                <c:pt idx="0">
                  <c:v>Higher education sector</c:v>
                </c:pt>
              </c:strCache>
            </c:strRef>
          </c:tx>
          <c:spPr>
            <a:ln w="31750">
              <a:solidFill>
                <a:srgbClr val="7030A0"/>
              </a:solidFill>
            </a:ln>
          </c:spPr>
          <c:marker>
            <c:symbol val="none"/>
          </c:marker>
          <c:cat>
            <c:strRef>
              <c:f>Data!$B$58:$L$58</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Data!$B$156:$L$156</c:f>
              <c:numCache>
                <c:formatCode>#,##0.00</c:formatCode>
                <c:ptCount val="11"/>
                <c:pt idx="0">
                  <c:v>0.42</c:v>
                </c:pt>
                <c:pt idx="1">
                  <c:v>0.42</c:v>
                </c:pt>
                <c:pt idx="2">
                  <c:v>0.41</c:v>
                </c:pt>
                <c:pt idx="3">
                  <c:v>0.41</c:v>
                </c:pt>
                <c:pt idx="4">
                  <c:v>0.41</c:v>
                </c:pt>
                <c:pt idx="5">
                  <c:v>0.42</c:v>
                </c:pt>
                <c:pt idx="6">
                  <c:v>0.44</c:v>
                </c:pt>
                <c:pt idx="7">
                  <c:v>0.48</c:v>
                </c:pt>
                <c:pt idx="8">
                  <c:v>0.49</c:v>
                </c:pt>
                <c:pt idx="9">
                  <c:v>0.48</c:v>
                </c:pt>
                <c:pt idx="10">
                  <c:v>0.49</c:v>
                </c:pt>
              </c:numCache>
            </c:numRef>
          </c:val>
          <c:smooth val="0"/>
        </c:ser>
        <c:dLbls>
          <c:showLegendKey val="0"/>
          <c:showVal val="0"/>
          <c:showCatName val="0"/>
          <c:showSerName val="0"/>
          <c:showPercent val="0"/>
          <c:showBubbleSize val="0"/>
        </c:dLbls>
        <c:marker val="1"/>
        <c:smooth val="0"/>
        <c:axId val="59376768"/>
        <c:axId val="59378304"/>
      </c:lineChart>
      <c:catAx>
        <c:axId val="59376768"/>
        <c:scaling>
          <c:orientation val="minMax"/>
        </c:scaling>
        <c:delete val="0"/>
        <c:axPos val="b"/>
        <c:majorTickMark val="out"/>
        <c:minorTickMark val="none"/>
        <c:tickLblPos val="nextTo"/>
        <c:crossAx val="59378304"/>
        <c:crosses val="autoZero"/>
        <c:auto val="1"/>
        <c:lblAlgn val="ctr"/>
        <c:lblOffset val="100"/>
        <c:noMultiLvlLbl val="0"/>
      </c:catAx>
      <c:valAx>
        <c:axId val="59378304"/>
        <c:scaling>
          <c:orientation val="minMax"/>
          <c:max val="3"/>
          <c:min val="0"/>
        </c:scaling>
        <c:delete val="0"/>
        <c:axPos val="l"/>
        <c:numFmt formatCode="#,##0.0" sourceLinked="1"/>
        <c:majorTickMark val="out"/>
        <c:minorTickMark val="none"/>
        <c:tickLblPos val="nextTo"/>
        <c:crossAx val="59376768"/>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56200698489936E-2"/>
          <c:y val="6.6531946664561678E-2"/>
          <c:w val="0.90623619202071282"/>
          <c:h val="0.82233483972398191"/>
        </c:manualLayout>
      </c:layout>
      <c:scatterChart>
        <c:scatterStyle val="lineMarker"/>
        <c:varyColors val="0"/>
        <c:ser>
          <c:idx val="0"/>
          <c:order val="0"/>
          <c:tx>
            <c:strRef>
              <c:f>'F 17'!$E$1</c:f>
              <c:strCache>
                <c:ptCount val="1"/>
                <c:pt idx="0">
                  <c:v>GEI vs. R&amp;D as % of GDP</c:v>
                </c:pt>
              </c:strCache>
            </c:strRef>
          </c:tx>
          <c:spPr>
            <a:ln w="28575">
              <a:noFill/>
            </a:ln>
          </c:spPr>
          <c:marker>
            <c:symbol val="diamond"/>
            <c:size val="7"/>
            <c:spPr>
              <a:solidFill>
                <a:schemeClr val="accent4">
                  <a:lumMod val="75000"/>
                </a:schemeClr>
              </a:solidFill>
              <a:ln>
                <a:solidFill>
                  <a:schemeClr val="accent4">
                    <a:lumMod val="75000"/>
                  </a:schemeClr>
                </a:solidFill>
              </a:ln>
            </c:spPr>
          </c:marker>
          <c:dLbls>
            <c:dLbl>
              <c:idx val="0"/>
              <c:layout>
                <c:manualLayout>
                  <c:x val="-3.9607223893761249E-2"/>
                  <c:y val="2.6733567611924403E-2"/>
                </c:manualLayout>
              </c:layout>
              <c:tx>
                <c:rich>
                  <a:bodyPr/>
                  <a:lstStyle/>
                  <a:p>
                    <a:r>
                      <a:rPr lang="en-US"/>
                      <a:t>AT</a:t>
                    </a:r>
                  </a:p>
                </c:rich>
              </c:tx>
              <c:showLegendKey val="0"/>
              <c:showVal val="1"/>
              <c:showCatName val="0"/>
              <c:showSerName val="0"/>
              <c:showPercent val="0"/>
              <c:showBubbleSize val="0"/>
            </c:dLbl>
            <c:dLbl>
              <c:idx val="1"/>
              <c:layout>
                <c:manualLayout>
                  <c:x val="-2.5163270210393759E-2"/>
                  <c:y val="-3.0075187969924751E-2"/>
                </c:manualLayout>
              </c:layout>
              <c:tx>
                <c:rich>
                  <a:bodyPr/>
                  <a:lstStyle/>
                  <a:p>
                    <a:r>
                      <a:rPr lang="en-US"/>
                      <a:t>BE</a:t>
                    </a:r>
                  </a:p>
                </c:rich>
              </c:tx>
              <c:showLegendKey val="0"/>
              <c:showVal val="1"/>
              <c:showCatName val="0"/>
              <c:showSerName val="0"/>
              <c:showPercent val="0"/>
              <c:showBubbleSize val="0"/>
            </c:dLbl>
            <c:dLbl>
              <c:idx val="2"/>
              <c:layout>
                <c:manualLayout>
                  <c:x val="-2.3365762350807978E-2"/>
                  <c:y val="2.3391812865497075E-2"/>
                </c:manualLayout>
              </c:layout>
              <c:tx>
                <c:rich>
                  <a:bodyPr/>
                  <a:lstStyle/>
                  <a:p>
                    <a:r>
                      <a:rPr lang="en-US"/>
                      <a:t>BG</a:t>
                    </a:r>
                  </a:p>
                </c:rich>
              </c:tx>
              <c:showLegendKey val="0"/>
              <c:showVal val="1"/>
              <c:showCatName val="0"/>
              <c:showSerName val="0"/>
              <c:showPercent val="0"/>
              <c:showBubbleSize val="0"/>
            </c:dLbl>
            <c:dLbl>
              <c:idx val="3"/>
              <c:layout>
                <c:manualLayout>
                  <c:x val="-4.3136792032260889E-2"/>
                  <c:y val="-6.6833751044277356E-3"/>
                </c:manualLayout>
              </c:layout>
              <c:tx>
                <c:rich>
                  <a:bodyPr/>
                  <a:lstStyle/>
                  <a:p>
                    <a:r>
                      <a:rPr lang="en-US"/>
                      <a:t>CY</a:t>
                    </a:r>
                  </a:p>
                </c:rich>
              </c:tx>
              <c:showLegendKey val="0"/>
              <c:showVal val="1"/>
              <c:showCatName val="0"/>
              <c:showSerName val="0"/>
              <c:showPercent val="0"/>
              <c:showBubbleSize val="0"/>
            </c:dLbl>
            <c:dLbl>
              <c:idx val="4"/>
              <c:layout>
                <c:manualLayout>
                  <c:x val="-7.1894653387101475E-3"/>
                  <c:y val="-3.3416875522138678E-3"/>
                </c:manualLayout>
              </c:layout>
              <c:tx>
                <c:rich>
                  <a:bodyPr/>
                  <a:lstStyle/>
                  <a:p>
                    <a:r>
                      <a:rPr lang="en-US"/>
                      <a:t>CZ</a:t>
                    </a:r>
                  </a:p>
                </c:rich>
              </c:tx>
              <c:showLegendKey val="0"/>
              <c:showVal val="1"/>
              <c:showCatName val="0"/>
              <c:showSerName val="0"/>
              <c:showPercent val="0"/>
              <c:showBubbleSize val="0"/>
            </c:dLbl>
            <c:dLbl>
              <c:idx val="5"/>
              <c:layout>
                <c:manualLayout>
                  <c:x val="-1.6120322358079225E-2"/>
                  <c:y val="-2.355138781876609E-2"/>
                </c:manualLayout>
              </c:layout>
              <c:tx>
                <c:rich>
                  <a:bodyPr/>
                  <a:lstStyle/>
                  <a:p>
                    <a:r>
                      <a:rPr lang="en-US"/>
                      <a:t>DE</a:t>
                    </a:r>
                  </a:p>
                </c:rich>
              </c:tx>
              <c:showLegendKey val="0"/>
              <c:showVal val="1"/>
              <c:showCatName val="0"/>
              <c:showSerName val="0"/>
              <c:showPercent val="0"/>
              <c:showBubbleSize val="0"/>
            </c:dLbl>
            <c:dLbl>
              <c:idx val="6"/>
              <c:layout>
                <c:manualLayout>
                  <c:x val="-7.1894653387101475E-3"/>
                  <c:y val="0"/>
                </c:manualLayout>
              </c:layout>
              <c:tx>
                <c:rich>
                  <a:bodyPr/>
                  <a:lstStyle/>
                  <a:p>
                    <a:r>
                      <a:rPr lang="en-US"/>
                      <a:t>DK</a:t>
                    </a:r>
                  </a:p>
                </c:rich>
              </c:tx>
              <c:showLegendKey val="0"/>
              <c:showVal val="1"/>
              <c:showCatName val="0"/>
              <c:showSerName val="0"/>
              <c:showPercent val="0"/>
              <c:showBubbleSize val="0"/>
            </c:dLbl>
            <c:dLbl>
              <c:idx val="7"/>
              <c:layout>
                <c:manualLayout>
                  <c:x val="-1.0784198008065222E-2"/>
                  <c:y val="1.0025062656641603E-2"/>
                </c:manualLayout>
              </c:layout>
              <c:tx>
                <c:rich>
                  <a:bodyPr/>
                  <a:lstStyle/>
                  <a:p>
                    <a:r>
                      <a:rPr lang="en-US"/>
                      <a:t>EE</a:t>
                    </a:r>
                  </a:p>
                </c:rich>
              </c:tx>
              <c:showLegendKey val="0"/>
              <c:showVal val="1"/>
              <c:showCatName val="0"/>
              <c:showSerName val="0"/>
              <c:showPercent val="0"/>
              <c:showBubbleSize val="0"/>
            </c:dLbl>
            <c:dLbl>
              <c:idx val="8"/>
              <c:layout>
                <c:manualLayout>
                  <c:x val="-2.3365762350807978E-2"/>
                  <c:y val="-3.007518796992481E-2"/>
                </c:manualLayout>
              </c:layout>
              <c:tx>
                <c:rich>
                  <a:bodyPr/>
                  <a:lstStyle/>
                  <a:p>
                    <a:r>
                      <a:rPr lang="en-US"/>
                      <a:t>EL</a:t>
                    </a:r>
                  </a:p>
                </c:rich>
              </c:tx>
              <c:showLegendKey val="0"/>
              <c:showVal val="1"/>
              <c:showCatName val="0"/>
              <c:showSerName val="0"/>
              <c:showPercent val="0"/>
              <c:showBubbleSize val="0"/>
            </c:dLbl>
            <c:dLbl>
              <c:idx val="9"/>
              <c:layout>
                <c:manualLayout>
                  <c:x val="-2.5163128685485515E-2"/>
                  <c:y val="2.6733500417710943E-2"/>
                </c:manualLayout>
              </c:layout>
              <c:tx>
                <c:rich>
                  <a:bodyPr/>
                  <a:lstStyle/>
                  <a:p>
                    <a:r>
                      <a:rPr lang="en-US"/>
                      <a:t>ES</a:t>
                    </a:r>
                  </a:p>
                </c:rich>
              </c:tx>
              <c:showLegendKey val="0"/>
              <c:showVal val="1"/>
              <c:showCatName val="0"/>
              <c:showSerName val="0"/>
              <c:showPercent val="0"/>
              <c:showBubbleSize val="0"/>
            </c:dLbl>
            <c:dLbl>
              <c:idx val="10"/>
              <c:layout>
                <c:manualLayout>
                  <c:x val="-2.3375228502941197E-2"/>
                  <c:y val="3.0226698989595274E-2"/>
                </c:manualLayout>
              </c:layout>
              <c:tx>
                <c:rich>
                  <a:bodyPr/>
                  <a:lstStyle/>
                  <a:p>
                    <a:r>
                      <a:rPr lang="en-US"/>
                      <a:t>FI</a:t>
                    </a:r>
                  </a:p>
                </c:rich>
              </c:tx>
              <c:showLegendKey val="0"/>
              <c:showVal val="1"/>
              <c:showCatName val="0"/>
              <c:showSerName val="0"/>
              <c:showPercent val="0"/>
              <c:showBubbleSize val="0"/>
            </c:dLbl>
            <c:dLbl>
              <c:idx val="11"/>
              <c:layout>
                <c:manualLayout>
                  <c:x val="-2.5163128685485515E-2"/>
                  <c:y val="-2.6733500417710943E-2"/>
                </c:manualLayout>
              </c:layout>
              <c:tx>
                <c:rich>
                  <a:bodyPr/>
                  <a:lstStyle/>
                  <a:p>
                    <a:r>
                      <a:rPr lang="en-US"/>
                      <a:t>FR</a:t>
                    </a:r>
                  </a:p>
                </c:rich>
              </c:tx>
              <c:showLegendKey val="0"/>
              <c:showVal val="1"/>
              <c:showCatName val="0"/>
              <c:showSerName val="0"/>
              <c:showPercent val="0"/>
              <c:showBubbleSize val="0"/>
            </c:dLbl>
            <c:dLbl>
              <c:idx val="12"/>
              <c:layout>
                <c:manualLayout>
                  <c:x val="-3.0583189296459895E-2"/>
                  <c:y val="-2.6892927166920363E-2"/>
                </c:manualLayout>
              </c:layout>
              <c:tx>
                <c:rich>
                  <a:bodyPr/>
                  <a:lstStyle/>
                  <a:p>
                    <a:r>
                      <a:rPr lang="en-US"/>
                      <a:t>HU</a:t>
                    </a:r>
                  </a:p>
                </c:rich>
              </c:tx>
              <c:showLegendKey val="0"/>
              <c:showVal val="1"/>
              <c:showCatName val="0"/>
              <c:showSerName val="0"/>
              <c:showPercent val="0"/>
              <c:showBubbleSize val="0"/>
            </c:dLbl>
            <c:dLbl>
              <c:idx val="13"/>
              <c:layout>
                <c:manualLayout>
                  <c:x val="-7.1894653387101475E-3"/>
                  <c:y val="0"/>
                </c:manualLayout>
              </c:layout>
              <c:tx>
                <c:rich>
                  <a:bodyPr/>
                  <a:lstStyle/>
                  <a:p>
                    <a:r>
                      <a:rPr lang="en-US"/>
                      <a:t>IE</a:t>
                    </a:r>
                  </a:p>
                </c:rich>
              </c:tx>
              <c:showLegendKey val="0"/>
              <c:showVal val="1"/>
              <c:showCatName val="0"/>
              <c:showSerName val="0"/>
              <c:showPercent val="0"/>
              <c:showBubbleSize val="0"/>
            </c:dLbl>
            <c:dLbl>
              <c:idx val="14"/>
              <c:layout>
                <c:manualLayout>
                  <c:x val="-8.9868316733876848E-3"/>
                  <c:y val="-6.6833751044277356E-3"/>
                </c:manualLayout>
              </c:layout>
              <c:tx>
                <c:rich>
                  <a:bodyPr/>
                  <a:lstStyle/>
                  <a:p>
                    <a:r>
                      <a:rPr lang="en-US"/>
                      <a:t>IT</a:t>
                    </a:r>
                  </a:p>
                </c:rich>
              </c:tx>
              <c:showLegendKey val="0"/>
              <c:showVal val="1"/>
              <c:showCatName val="0"/>
              <c:showSerName val="0"/>
              <c:showPercent val="0"/>
              <c:showBubbleSize val="0"/>
            </c:dLbl>
            <c:dLbl>
              <c:idx val="15"/>
              <c:layout>
                <c:manualLayout>
                  <c:x val="-1.2525588772948097E-2"/>
                  <c:y val="-2.0999129285450297E-2"/>
                </c:manualLayout>
              </c:layout>
              <c:tx>
                <c:rich>
                  <a:bodyPr/>
                  <a:lstStyle/>
                  <a:p>
                    <a:r>
                      <a:rPr lang="en-US"/>
                      <a:t>LT</a:t>
                    </a:r>
                  </a:p>
                </c:rich>
              </c:tx>
              <c:showLegendKey val="0"/>
              <c:showVal val="1"/>
              <c:showCatName val="0"/>
              <c:showSerName val="0"/>
              <c:showPercent val="0"/>
              <c:showBubbleSize val="0"/>
            </c:dLbl>
            <c:dLbl>
              <c:idx val="16"/>
              <c:layout>
                <c:manualLayout>
                  <c:x val="-2.6960495020163053E-2"/>
                  <c:y val="-2.6733500417710943E-2"/>
                </c:manualLayout>
              </c:layout>
              <c:tx>
                <c:rich>
                  <a:bodyPr/>
                  <a:lstStyle/>
                  <a:p>
                    <a:r>
                      <a:rPr lang="en-US"/>
                      <a:t>LU</a:t>
                    </a:r>
                  </a:p>
                </c:rich>
              </c:tx>
              <c:showLegendKey val="0"/>
              <c:showVal val="1"/>
              <c:showCatName val="0"/>
              <c:showSerName val="0"/>
              <c:showPercent val="0"/>
              <c:showBubbleSize val="0"/>
            </c:dLbl>
            <c:dLbl>
              <c:idx val="17"/>
              <c:layout>
                <c:manualLayout>
                  <c:x val="-2.7044363357019399E-2"/>
                  <c:y val="-2.8639618138424822E-2"/>
                </c:manualLayout>
              </c:layout>
              <c:tx>
                <c:rich>
                  <a:bodyPr/>
                  <a:lstStyle/>
                  <a:p>
                    <a:r>
                      <a:rPr lang="en-US"/>
                      <a:t>LV</a:t>
                    </a:r>
                  </a:p>
                </c:rich>
              </c:tx>
              <c:showLegendKey val="0"/>
              <c:showVal val="1"/>
              <c:showCatName val="0"/>
              <c:showSerName val="0"/>
              <c:showPercent val="0"/>
              <c:showBubbleSize val="0"/>
            </c:dLbl>
            <c:dLbl>
              <c:idx val="18"/>
              <c:layout>
                <c:manualLayout>
                  <c:x val="-1.4425452915946482E-2"/>
                  <c:y val="9.5465393794749408E-3"/>
                </c:manualLayout>
              </c:layout>
              <c:tx>
                <c:rich>
                  <a:bodyPr/>
                  <a:lstStyle/>
                  <a:p>
                    <a:r>
                      <a:rPr lang="en-US"/>
                      <a:t>MT</a:t>
                    </a:r>
                  </a:p>
                </c:rich>
              </c:tx>
              <c:showLegendKey val="0"/>
              <c:showVal val="1"/>
              <c:showCatName val="0"/>
              <c:showSerName val="0"/>
              <c:showPercent val="0"/>
              <c:showBubbleSize val="0"/>
            </c:dLbl>
            <c:dLbl>
              <c:idx val="19"/>
              <c:layout>
                <c:manualLayout>
                  <c:x val="-2.6960495020163053E-2"/>
                  <c:y val="-3.007518796992481E-2"/>
                </c:manualLayout>
              </c:layout>
              <c:tx>
                <c:rich>
                  <a:bodyPr/>
                  <a:lstStyle/>
                  <a:p>
                    <a:r>
                      <a:rPr lang="en-US"/>
                      <a:t>NL</a:t>
                    </a:r>
                  </a:p>
                </c:rich>
              </c:tx>
              <c:showLegendKey val="0"/>
              <c:showVal val="1"/>
              <c:showCatName val="0"/>
              <c:showSerName val="0"/>
              <c:showPercent val="0"/>
              <c:showBubbleSize val="0"/>
            </c:dLbl>
            <c:dLbl>
              <c:idx val="20"/>
              <c:layout>
                <c:manualLayout>
                  <c:x val="-2.6960430759163236E-2"/>
                  <c:y val="-2.4340919198942615E-2"/>
                </c:manualLayout>
              </c:layout>
              <c:tx>
                <c:rich>
                  <a:bodyPr/>
                  <a:lstStyle/>
                  <a:p>
                    <a:r>
                      <a:rPr lang="en-US"/>
                      <a:t>PL</a:t>
                    </a:r>
                  </a:p>
                </c:rich>
              </c:tx>
              <c:showLegendKey val="0"/>
              <c:showVal val="1"/>
              <c:showCatName val="0"/>
              <c:showSerName val="0"/>
              <c:showPercent val="0"/>
              <c:showBubbleSize val="0"/>
            </c:dLbl>
            <c:dLbl>
              <c:idx val="21"/>
              <c:layout>
                <c:manualLayout>
                  <c:x val="-2.5163128685485515E-2"/>
                  <c:y val="2.6733500417710943E-2"/>
                </c:manualLayout>
              </c:layout>
              <c:tx>
                <c:rich>
                  <a:bodyPr/>
                  <a:lstStyle/>
                  <a:p>
                    <a:r>
                      <a:rPr lang="en-US"/>
                      <a:t>PT</a:t>
                    </a:r>
                  </a:p>
                </c:rich>
              </c:tx>
              <c:showLegendKey val="0"/>
              <c:showVal val="1"/>
              <c:showCatName val="0"/>
              <c:showSerName val="0"/>
              <c:showPercent val="0"/>
              <c:showBubbleSize val="0"/>
            </c:dLbl>
            <c:dLbl>
              <c:idx val="22"/>
              <c:layout>
                <c:manualLayout>
                  <c:x val="-2.8860294902161621E-2"/>
                  <c:y val="2.5457438345266509E-2"/>
                </c:manualLayout>
              </c:layout>
              <c:tx>
                <c:rich>
                  <a:bodyPr/>
                  <a:lstStyle/>
                  <a:p>
                    <a:r>
                      <a:rPr lang="en-US"/>
                      <a:t>RO</a:t>
                    </a:r>
                  </a:p>
                </c:rich>
              </c:tx>
              <c:showLegendKey val="0"/>
              <c:showVal val="1"/>
              <c:showCatName val="0"/>
              <c:showSerName val="0"/>
              <c:showPercent val="0"/>
              <c:showBubbleSize val="0"/>
            </c:dLbl>
            <c:dLbl>
              <c:idx val="23"/>
              <c:layout>
                <c:manualLayout>
                  <c:x val="-2.5163128685485581E-2"/>
                  <c:y val="2.6733500417711005E-2"/>
                </c:manualLayout>
              </c:layout>
              <c:tx>
                <c:rich>
                  <a:bodyPr/>
                  <a:lstStyle/>
                  <a:p>
                    <a:r>
                      <a:rPr lang="en-US"/>
                      <a:t>SE</a:t>
                    </a:r>
                  </a:p>
                </c:rich>
              </c:tx>
              <c:showLegendKey val="0"/>
              <c:showVal val="1"/>
              <c:showCatName val="0"/>
              <c:showSerName val="0"/>
              <c:showPercent val="0"/>
              <c:showBubbleSize val="0"/>
            </c:dLbl>
            <c:dLbl>
              <c:idx val="24"/>
              <c:layout>
                <c:manualLayout>
                  <c:x val="-2.3319178598610133E-2"/>
                  <c:y val="-2.3232418143436129E-2"/>
                </c:manualLayout>
              </c:layout>
              <c:tx>
                <c:rich>
                  <a:bodyPr/>
                  <a:lstStyle/>
                  <a:p>
                    <a:r>
                      <a:rPr lang="en-US"/>
                      <a:t>SI</a:t>
                    </a:r>
                  </a:p>
                </c:rich>
              </c:tx>
              <c:showLegendKey val="0"/>
              <c:showVal val="1"/>
              <c:showCatName val="0"/>
              <c:showSerName val="0"/>
              <c:showPercent val="0"/>
              <c:showBubbleSize val="0"/>
            </c:dLbl>
            <c:dLbl>
              <c:idx val="25"/>
              <c:layout>
                <c:manualLayout>
                  <c:x val="-3.41965587634879E-2"/>
                  <c:y val="2.7363488871766924E-2"/>
                </c:manualLayout>
              </c:layout>
              <c:tx>
                <c:rich>
                  <a:bodyPr/>
                  <a:lstStyle/>
                  <a:p>
                    <a:r>
                      <a:rPr lang="en-US"/>
                      <a:t>SK</a:t>
                    </a:r>
                  </a:p>
                </c:rich>
              </c:tx>
              <c:showLegendKey val="0"/>
              <c:showVal val="1"/>
              <c:showCatName val="0"/>
              <c:showSerName val="0"/>
              <c:showPercent val="0"/>
              <c:showBubbleSize val="0"/>
            </c:dLbl>
            <c:dLbl>
              <c:idx val="26"/>
              <c:layout>
                <c:manualLayout>
                  <c:x val="-4.5167118337850046E-2"/>
                  <c:y val="-6.3643595863165682E-3"/>
                </c:manualLayout>
              </c:layout>
              <c:tx>
                <c:rich>
                  <a:bodyPr/>
                  <a:lstStyle/>
                  <a:p>
                    <a:r>
                      <a:rPr lang="en-US"/>
                      <a:t>UK</a:t>
                    </a:r>
                  </a:p>
                </c:rich>
              </c:tx>
              <c:showLegendKey val="0"/>
              <c:showVal val="1"/>
              <c:showCatName val="0"/>
              <c:showSerName val="0"/>
              <c:showPercent val="0"/>
              <c:showBubbleSize val="0"/>
            </c:dLbl>
            <c:showLegendKey val="0"/>
            <c:showVal val="0"/>
            <c:showCatName val="0"/>
            <c:showSerName val="0"/>
            <c:showPercent val="0"/>
            <c:showBubbleSize val="0"/>
          </c:dLbls>
          <c:trendline>
            <c:trendlineType val="linear"/>
            <c:dispRSqr val="1"/>
            <c:dispEq val="0"/>
            <c:trendlineLbl>
              <c:layout>
                <c:manualLayout>
                  <c:x val="0.2852305336832896"/>
                  <c:y val="-0.37740157480314962"/>
                </c:manualLayout>
              </c:layout>
              <c:numFmt formatCode="General" sourceLinked="0"/>
            </c:trendlineLbl>
          </c:trendline>
          <c:xVal>
            <c:numRef>
              <c:f>'F 17'!$B$3:$B$29</c:f>
              <c:numCache>
                <c:formatCode>#,##0.00</c:formatCode>
                <c:ptCount val="27"/>
                <c:pt idx="0">
                  <c:v>2.79</c:v>
                </c:pt>
                <c:pt idx="1">
                  <c:v>2.0099999999999998</c:v>
                </c:pt>
                <c:pt idx="2" formatCode="#,##0.0">
                  <c:v>0.6</c:v>
                </c:pt>
                <c:pt idx="3" formatCode="#,##0.0">
                  <c:v>0.5</c:v>
                </c:pt>
                <c:pt idx="4">
                  <c:v>1.55</c:v>
                </c:pt>
                <c:pt idx="5" formatCode="#,##0.0">
                  <c:v>2.8</c:v>
                </c:pt>
                <c:pt idx="6">
                  <c:v>3.07</c:v>
                </c:pt>
                <c:pt idx="7">
                  <c:v>1.63</c:v>
                </c:pt>
                <c:pt idx="9">
                  <c:v>1.39</c:v>
                </c:pt>
                <c:pt idx="10" formatCode="#,##0.0">
                  <c:v>3.9</c:v>
                </c:pt>
                <c:pt idx="11">
                  <c:v>2.2400000000000002</c:v>
                </c:pt>
                <c:pt idx="12">
                  <c:v>1.17</c:v>
                </c:pt>
                <c:pt idx="13">
                  <c:v>1.71</c:v>
                </c:pt>
                <c:pt idx="14">
                  <c:v>1.26</c:v>
                </c:pt>
                <c:pt idx="15" formatCode="#,##0.0">
                  <c:v>0.8</c:v>
                </c:pt>
                <c:pt idx="16">
                  <c:v>1.48</c:v>
                </c:pt>
                <c:pt idx="17" formatCode="#,##0.0">
                  <c:v>0.6</c:v>
                </c:pt>
                <c:pt idx="18">
                  <c:v>0.67</c:v>
                </c:pt>
                <c:pt idx="19">
                  <c:v>1.85</c:v>
                </c:pt>
                <c:pt idx="20">
                  <c:v>0.74</c:v>
                </c:pt>
                <c:pt idx="21">
                  <c:v>1.59</c:v>
                </c:pt>
                <c:pt idx="22">
                  <c:v>0.46</c:v>
                </c:pt>
                <c:pt idx="23">
                  <c:v>3.39</c:v>
                </c:pt>
                <c:pt idx="24">
                  <c:v>2.09</c:v>
                </c:pt>
                <c:pt idx="25">
                  <c:v>0.63</c:v>
                </c:pt>
                <c:pt idx="26" formatCode="#,##0.0">
                  <c:v>1.8</c:v>
                </c:pt>
              </c:numCache>
            </c:numRef>
          </c:xVal>
          <c:yVal>
            <c:numRef>
              <c:f>'F 17'!$C$3:$C$29</c:f>
              <c:numCache>
                <c:formatCode>General</c:formatCode>
                <c:ptCount val="27"/>
                <c:pt idx="0">
                  <c:v>50.437060000000002</c:v>
                </c:pt>
                <c:pt idx="1">
                  <c:v>59.59686</c:v>
                </c:pt>
                <c:pt idx="2">
                  <c:v>37.001860000000001</c:v>
                </c:pt>
                <c:pt idx="3">
                  <c:v>41.962359999999997</c:v>
                </c:pt>
                <c:pt idx="4">
                  <c:v>44.413499999999999</c:v>
                </c:pt>
                <c:pt idx="5">
                  <c:v>51.563040000000001</c:v>
                </c:pt>
                <c:pt idx="6">
                  <c:v>73.641030000000001</c:v>
                </c:pt>
                <c:pt idx="7">
                  <c:v>49.993479999999998</c:v>
                </c:pt>
                <c:pt idx="8">
                  <c:v>39.992840000000001</c:v>
                </c:pt>
                <c:pt idx="9">
                  <c:v>54.019590000000001</c:v>
                </c:pt>
                <c:pt idx="10">
                  <c:v>73.398520000000005</c:v>
                </c:pt>
                <c:pt idx="11">
                  <c:v>57.072859999999999</c:v>
                </c:pt>
                <c:pt idx="12">
                  <c:v>41.357080000000003</c:v>
                </c:pt>
                <c:pt idx="13">
                  <c:v>55.184620000000002</c:v>
                </c:pt>
                <c:pt idx="14">
                  <c:v>40.906759999999998</c:v>
                </c:pt>
                <c:pt idx="15">
                  <c:v>43.580889999999997</c:v>
                </c:pt>
                <c:pt idx="16">
                  <c:v>50.687959999999997</c:v>
                </c:pt>
                <c:pt idx="17">
                  <c:v>44.383670000000002</c:v>
                </c:pt>
                <c:pt idx="18">
                  <c:v>41.578299999999999</c:v>
                </c:pt>
                <c:pt idx="19">
                  <c:v>69.715010000000007</c:v>
                </c:pt>
                <c:pt idx="20">
                  <c:v>44.074759999999998</c:v>
                </c:pt>
                <c:pt idx="21">
                  <c:v>41.306849999999997</c:v>
                </c:pt>
                <c:pt idx="22">
                  <c:v>35.267069999999997</c:v>
                </c:pt>
                <c:pt idx="23">
                  <c:v>74.273290000000003</c:v>
                </c:pt>
                <c:pt idx="24">
                  <c:v>55.975650000000002</c:v>
                </c:pt>
                <c:pt idx="25">
                  <c:v>40.947409999999998</c:v>
                </c:pt>
                <c:pt idx="26">
                  <c:v>60.382559999999998</c:v>
                </c:pt>
              </c:numCache>
            </c:numRef>
          </c:yVal>
          <c:smooth val="0"/>
        </c:ser>
        <c:dLbls>
          <c:showLegendKey val="0"/>
          <c:showVal val="1"/>
          <c:showCatName val="0"/>
          <c:showSerName val="0"/>
          <c:showPercent val="0"/>
          <c:showBubbleSize val="0"/>
        </c:dLbls>
        <c:axId val="59263616"/>
        <c:axId val="59269888"/>
      </c:scatterChart>
      <c:valAx>
        <c:axId val="59263616"/>
        <c:scaling>
          <c:orientation val="minMax"/>
          <c:max val="4"/>
          <c:min val="0"/>
        </c:scaling>
        <c:delete val="0"/>
        <c:axPos val="b"/>
        <c:title>
          <c:tx>
            <c:rich>
              <a:bodyPr/>
              <a:lstStyle/>
              <a:p>
                <a:pPr>
                  <a:defRPr/>
                </a:pPr>
                <a:r>
                  <a:rPr lang="en-US" dirty="0"/>
                  <a:t>% of GDP on </a:t>
                </a:r>
                <a:r>
                  <a:rPr lang="en-US" dirty="0" smtClean="0"/>
                  <a:t>R&amp;D  (2010)</a:t>
                </a:r>
                <a:endParaRPr lang="en-US" dirty="0"/>
              </a:p>
            </c:rich>
          </c:tx>
          <c:layout>
            <c:manualLayout>
              <c:xMode val="edge"/>
              <c:yMode val="edge"/>
              <c:x val="0.43569852548919191"/>
              <c:y val="0.94522974101921475"/>
            </c:manualLayout>
          </c:layout>
          <c:overlay val="0"/>
        </c:title>
        <c:numFmt formatCode="#,##0" sourceLinked="0"/>
        <c:majorTickMark val="out"/>
        <c:minorTickMark val="none"/>
        <c:tickLblPos val="nextTo"/>
        <c:crossAx val="59269888"/>
        <c:crosses val="autoZero"/>
        <c:crossBetween val="midCat"/>
        <c:majorUnit val="1"/>
      </c:valAx>
      <c:valAx>
        <c:axId val="59269888"/>
        <c:scaling>
          <c:orientation val="minMax"/>
          <c:max val="90"/>
          <c:min val="30"/>
        </c:scaling>
        <c:delete val="0"/>
        <c:axPos val="l"/>
        <c:majorGridlines>
          <c:spPr>
            <a:ln>
              <a:noFill/>
            </a:ln>
          </c:spPr>
        </c:majorGridlines>
        <c:title>
          <c:tx>
            <c:rich>
              <a:bodyPr rot="-5400000" vert="horz"/>
              <a:lstStyle/>
              <a:p>
                <a:pPr>
                  <a:defRPr/>
                </a:pPr>
                <a:r>
                  <a:rPr lang="en-US"/>
                  <a:t>Gender Equality Index</a:t>
                </a:r>
              </a:p>
            </c:rich>
          </c:tx>
          <c:layout>
            <c:manualLayout>
              <c:xMode val="edge"/>
              <c:yMode val="edge"/>
              <c:x val="0"/>
              <c:y val="0.2853182825830981"/>
            </c:manualLayout>
          </c:layout>
          <c:overlay val="0"/>
        </c:title>
        <c:numFmt formatCode="General" sourceLinked="1"/>
        <c:majorTickMark val="out"/>
        <c:minorTickMark val="none"/>
        <c:tickLblPos val="nextTo"/>
        <c:crossAx val="59263616"/>
        <c:crosses val="autoZero"/>
        <c:crossBetween val="midCat"/>
      </c:valAx>
    </c:plotArea>
    <c:plotVisOnly val="1"/>
    <c:dispBlanksAs val="gap"/>
    <c:showDLblsOverMax val="0"/>
  </c:chart>
  <c:spPr>
    <a:ln>
      <a:noFill/>
    </a:ln>
  </c:spPr>
  <c:txPr>
    <a:bodyPr/>
    <a:lstStyle/>
    <a:p>
      <a:pPr>
        <a:defRPr>
          <a:latin typeface="Myriad Pro"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0.74697</cdr:x>
      <cdr:y>0.00716</cdr:y>
    </cdr:from>
    <cdr:to>
      <cdr:x>0.74697</cdr:x>
      <cdr:y>0.88783</cdr:y>
    </cdr:to>
    <cdr:cxnSp macro="">
      <cdr:nvCxnSpPr>
        <cdr:cNvPr id="3" name="Straight Connector 2"/>
        <cdr:cNvCxnSpPr/>
      </cdr:nvCxnSpPr>
      <cdr:spPr>
        <a:xfrm xmlns:a="http://schemas.openxmlformats.org/drawingml/2006/main">
          <a:off x="5876925" y="28576"/>
          <a:ext cx="0" cy="3514725"/>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EBE0A-F5D3-48A1-AEF6-B36474CEF4BA}" type="datetimeFigureOut">
              <a:rPr lang="en-GB" smtClean="0"/>
              <a:pPr/>
              <a:t>21/11/2013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5A2FE-0EA5-42DB-8B3E-FA5940B58B56}" type="slidenum">
              <a:rPr lang="en-GB" smtClean="0"/>
              <a:pPr/>
              <a:t>‹#›</a:t>
            </a:fld>
            <a:endParaRPr lang="en-GB"/>
          </a:p>
        </p:txBody>
      </p:sp>
    </p:spTree>
    <p:extLst>
      <p:ext uri="{BB962C8B-B14F-4D97-AF65-F5344CB8AC3E}">
        <p14:creationId xmlns:p14="http://schemas.microsoft.com/office/powerpoint/2010/main" val="596784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7F821-411F-4333-A851-6F8B41459F4E}" type="datetimeFigureOut">
              <a:rPr lang="en-US" smtClean="0"/>
              <a:pPr/>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C4805-69BE-4039-AF61-83F00240AB9C}" type="slidenum">
              <a:rPr lang="en-US" smtClean="0"/>
              <a:pPr/>
              <a:t>‹#›</a:t>
            </a:fld>
            <a:endParaRPr lang="en-US"/>
          </a:p>
        </p:txBody>
      </p:sp>
    </p:spTree>
    <p:extLst>
      <p:ext uri="{BB962C8B-B14F-4D97-AF65-F5344CB8AC3E}">
        <p14:creationId xmlns:p14="http://schemas.microsoft.com/office/powerpoint/2010/main" val="10453922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c.europa.eu/research/innovation-union/index_en.cf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uropa.eu/youthonthemove/index_fr.htm" TargetMode="External"/><Relationship Id="rId3" Type="http://schemas.openxmlformats.org/officeDocument/2006/relationships/hyperlink" Target="http://ec.europa.eu/europe2020/europe-2020-in-a-nutshell/priorities/smart-growth/index_en.htm" TargetMode="External"/><Relationship Id="rId7" Type="http://schemas.openxmlformats.org/officeDocument/2006/relationships/hyperlink" Target="http://ec.europa.eu/research/innovation-union/index_en.cf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c.europa.eu/information_society/digital-agenda/index_en.htm" TargetMode="External"/><Relationship Id="rId5" Type="http://schemas.openxmlformats.org/officeDocument/2006/relationships/hyperlink" Target="http://ec.europa.eu/europe2020/europe-2020-in-a-nutshell/priorities/inclusive-growth/index_en.htm" TargetMode="External"/><Relationship Id="rId4" Type="http://schemas.openxmlformats.org/officeDocument/2006/relationships/hyperlink" Target="http://ec.europa.eu/europe2020/europe-2020-in-a-nutshell/priorities/sustainable-growth/index_en.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sz="1200" baseline="0" dirty="0" smtClean="0"/>
          </a:p>
          <a:p>
            <a:endParaRPr lang="en-GB" sz="1200" baseline="0" dirty="0" smtClean="0"/>
          </a:p>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4530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EU </a:t>
            </a:r>
            <a:r>
              <a:rPr lang="en-GB" sz="1200" b="1" i="0" u="sng" kern="1200" dirty="0" smtClean="0">
                <a:solidFill>
                  <a:schemeClr val="tx1"/>
                </a:solidFill>
                <a:effectLst/>
                <a:latin typeface="+mn-lt"/>
                <a:ea typeface="+mn-ea"/>
                <a:cs typeface="+mn-cs"/>
              </a:rPr>
              <a:t>targets</a:t>
            </a:r>
            <a:r>
              <a:rPr lang="en-GB" sz="1200" b="1" i="0" kern="1200" dirty="0" smtClean="0">
                <a:solidFill>
                  <a:schemeClr val="tx1"/>
                </a:solidFill>
                <a:effectLst/>
                <a:latin typeface="+mn-lt"/>
                <a:ea typeface="+mn-ea"/>
                <a:cs typeface="+mn-cs"/>
              </a:rPr>
              <a:t> for smart growth include:</a:t>
            </a:r>
          </a:p>
          <a:p>
            <a:endParaRPr lang="en-GB"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combined public and private </a:t>
            </a:r>
            <a:r>
              <a:rPr lang="en-GB" sz="1200" b="1" i="0" kern="1200" dirty="0" smtClean="0">
                <a:solidFill>
                  <a:schemeClr val="tx1"/>
                </a:solidFill>
                <a:effectLst/>
                <a:latin typeface="+mn-lt"/>
                <a:ea typeface="+mn-ea"/>
                <a:cs typeface="+mn-cs"/>
              </a:rPr>
              <a:t>investment levels to reach 3% of EU's GDP</a:t>
            </a:r>
            <a:r>
              <a:rPr lang="en-GB" sz="1200" b="0" i="0" kern="1200" dirty="0" smtClean="0">
                <a:solidFill>
                  <a:schemeClr val="tx1"/>
                </a:solidFill>
                <a:effectLst/>
                <a:latin typeface="+mn-lt"/>
                <a:ea typeface="+mn-ea"/>
                <a:cs typeface="+mn-cs"/>
              </a:rPr>
              <a:t> as well as better conditions for R&amp;D and Innovation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kern="1200" dirty="0" smtClean="0">
              <a:solidFill>
                <a:schemeClr val="tx1"/>
              </a:solidFill>
              <a:effectLst/>
              <a:latin typeface="+mn-lt"/>
              <a:ea typeface="+mn-ea"/>
              <a:cs typeface="+mn-cs"/>
            </a:endParaRPr>
          </a:p>
          <a:p>
            <a:pPr fontAlgn="t"/>
            <a:r>
              <a:rPr lang="en-GB" sz="1200" b="0" i="0" kern="1200" dirty="0" smtClean="0">
                <a:solidFill>
                  <a:schemeClr val="tx1"/>
                </a:solidFill>
                <a:effectLst/>
                <a:latin typeface="+mn-lt"/>
                <a:ea typeface="+mn-ea"/>
                <a:cs typeface="+mn-cs"/>
              </a:rPr>
              <a:t>2. </a:t>
            </a:r>
            <a:r>
              <a:rPr lang="en-GB" sz="1200" b="1" i="0" kern="1200" dirty="0" smtClean="0">
                <a:solidFill>
                  <a:schemeClr val="tx1"/>
                </a:solidFill>
                <a:effectLst/>
                <a:latin typeface="+mn-lt"/>
                <a:ea typeface="+mn-ea"/>
                <a:cs typeface="+mn-cs"/>
              </a:rPr>
              <a:t>75% employment rate for women and men aged 20-64</a:t>
            </a:r>
            <a:r>
              <a:rPr lang="en-GB" sz="1200" b="0" i="0" kern="1200" dirty="0" smtClean="0">
                <a:solidFill>
                  <a:schemeClr val="tx1"/>
                </a:solidFill>
                <a:effectLst/>
                <a:latin typeface="+mn-lt"/>
                <a:ea typeface="+mn-ea"/>
                <a:cs typeface="+mn-cs"/>
              </a:rPr>
              <a:t> by 2020– achieved by getting more people into work, especially women, the young, older and low-skilled people and legal migrants</a:t>
            </a:r>
          </a:p>
          <a:p>
            <a:pPr fontAlgn="t"/>
            <a:r>
              <a:rPr lang="en-GB" sz="1200" b="0" i="0" kern="1200" dirty="0" smtClean="0">
                <a:solidFill>
                  <a:schemeClr val="tx1"/>
                </a:solidFill>
                <a:effectLst/>
                <a:latin typeface="+mn-lt"/>
                <a:ea typeface="+mn-ea"/>
                <a:cs typeface="+mn-cs"/>
              </a:rPr>
              <a:t>3. better educational attainment – in particular:</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reducing </a:t>
            </a:r>
            <a:r>
              <a:rPr lang="en-GB" sz="1200" b="1" i="0" kern="1200" dirty="0" smtClean="0">
                <a:solidFill>
                  <a:schemeClr val="tx1"/>
                </a:solidFill>
                <a:effectLst/>
                <a:latin typeface="+mn-lt"/>
                <a:ea typeface="+mn-ea"/>
                <a:cs typeface="+mn-cs"/>
              </a:rPr>
              <a:t>school drop-out rates below 10%</a:t>
            </a:r>
            <a:r>
              <a:rPr lang="en-GB" sz="1200" b="0" i="0" kern="1200" dirty="0" smtClean="0">
                <a:solidFill>
                  <a:schemeClr val="tx1"/>
                </a:solidFill>
                <a:effectLst/>
                <a:latin typeface="+mn-lt"/>
                <a:ea typeface="+mn-ea"/>
                <a:cs typeface="+mn-cs"/>
              </a:rPr>
              <a:t>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least </a:t>
            </a:r>
            <a:r>
              <a:rPr lang="en-GB" sz="1200" b="1" i="0" kern="1200" dirty="0" smtClean="0">
                <a:solidFill>
                  <a:schemeClr val="tx1"/>
                </a:solidFill>
                <a:effectLst/>
                <a:latin typeface="+mn-lt"/>
                <a:ea typeface="+mn-ea"/>
                <a:cs typeface="+mn-cs"/>
              </a:rPr>
              <a:t>40% of 30-34–year-olds with third level education</a:t>
            </a:r>
            <a:r>
              <a:rPr lang="en-GB" sz="1200" b="0" i="0" kern="1200" dirty="0" smtClean="0">
                <a:solidFill>
                  <a:schemeClr val="tx1"/>
                </a:solidFill>
                <a:effectLst/>
                <a:latin typeface="+mn-lt"/>
                <a:ea typeface="+mn-ea"/>
                <a:cs typeface="+mn-cs"/>
              </a:rPr>
              <a:t> (or equivalent)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10</a:t>
            </a:fld>
            <a:endParaRPr lang="en-US"/>
          </a:p>
        </p:txBody>
      </p:sp>
    </p:spTree>
    <p:extLst>
      <p:ext uri="{BB962C8B-B14F-4D97-AF65-F5344CB8AC3E}">
        <p14:creationId xmlns:p14="http://schemas.microsoft.com/office/powerpoint/2010/main" val="381623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11</a:t>
            </a:fld>
            <a:endParaRPr lang="en-US"/>
          </a:p>
        </p:txBody>
      </p:sp>
    </p:spTree>
    <p:extLst>
      <p:ext uri="{BB962C8B-B14F-4D97-AF65-F5344CB8AC3E}">
        <p14:creationId xmlns:p14="http://schemas.microsoft.com/office/powerpoint/2010/main" val="381623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hlinkClick r:id="rId3" tooltip="Innovation Union"/>
              </a:rPr>
              <a:t>Key initiative of Innovation Union</a:t>
            </a:r>
            <a:endParaRPr lang="en-GB" sz="1200" b="0" i="0" u="sng" kern="1200" dirty="0" smtClean="0">
              <a:solidFill>
                <a:schemeClr val="tx1"/>
              </a:solidFill>
              <a:effectLst/>
              <a:latin typeface="+mn-lt"/>
              <a:ea typeface="+mn-ea"/>
              <a:cs typeface="+mn-cs"/>
            </a:endParaRPr>
          </a:p>
          <a:p>
            <a:endParaRPr lang="en-GB" sz="1200" b="0" i="0" u="sng" kern="1200" dirty="0" smtClean="0">
              <a:solidFill>
                <a:schemeClr val="tx1"/>
              </a:solidFill>
              <a:effectLst/>
              <a:latin typeface="+mn-lt"/>
              <a:ea typeface="+mn-ea"/>
              <a:cs typeface="+mn-cs"/>
            </a:endParaRPr>
          </a:p>
          <a:p>
            <a:endParaRPr lang="en-GB" sz="1200" b="0" i="0" u="sng"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Promoting excellence in education and skills development</a:t>
            </a:r>
          </a:p>
          <a:p>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By the end of 2011, Member States should have strategies in place to </a:t>
            </a:r>
            <a:r>
              <a:rPr lang="en-GB" sz="1200" b="1" i="0" kern="1200" dirty="0" smtClean="0">
                <a:solidFill>
                  <a:schemeClr val="tx1"/>
                </a:solidFill>
                <a:effectLst/>
                <a:latin typeface="+mn-lt"/>
                <a:ea typeface="+mn-ea"/>
                <a:cs typeface="+mn-cs"/>
              </a:rPr>
              <a:t>train enough researchers to meet their national R&amp;D targets</a:t>
            </a:r>
            <a:r>
              <a:rPr lang="en-GB" sz="1200" b="0" i="0" kern="1200" dirty="0" smtClean="0">
                <a:solidFill>
                  <a:schemeClr val="tx1"/>
                </a:solidFill>
                <a:effectLst/>
                <a:latin typeface="+mn-lt"/>
                <a:ea typeface="+mn-ea"/>
                <a:cs typeface="+mn-cs"/>
              </a:rPr>
              <a:t> and to </a:t>
            </a:r>
            <a:r>
              <a:rPr lang="en-GB" sz="1200" b="1" i="0" kern="1200" dirty="0" smtClean="0">
                <a:solidFill>
                  <a:schemeClr val="tx1"/>
                </a:solidFill>
                <a:effectLst/>
                <a:latin typeface="+mn-lt"/>
                <a:ea typeface="+mn-ea"/>
                <a:cs typeface="+mn-cs"/>
              </a:rPr>
              <a:t>promote attractive employment conditions</a:t>
            </a:r>
            <a:r>
              <a:rPr lang="en-GB" sz="1200" b="0" i="0" kern="1200" dirty="0" smtClean="0">
                <a:solidFill>
                  <a:schemeClr val="tx1"/>
                </a:solidFill>
                <a:effectLst/>
                <a:latin typeface="+mn-lt"/>
                <a:ea typeface="+mn-ea"/>
                <a:cs typeface="+mn-cs"/>
              </a:rPr>
              <a:t> in public research institutions. Gender and dual career considerations should be fully taken into account in these strategies.</a:t>
            </a:r>
          </a:p>
          <a:p>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Delivering the European Research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By 2015, Member States together with the Commission should have completed or launched the construction of 60% of the </a:t>
            </a:r>
            <a:r>
              <a:rPr lang="en-GB" sz="1200" b="1" i="0" kern="1200" dirty="0" smtClean="0">
                <a:solidFill>
                  <a:schemeClr val="tx1"/>
                </a:solidFill>
                <a:effectLst/>
                <a:latin typeface="+mn-lt"/>
                <a:ea typeface="+mn-ea"/>
                <a:cs typeface="+mn-cs"/>
              </a:rPr>
              <a:t>priority European research infrastructures</a:t>
            </a:r>
            <a:r>
              <a:rPr lang="en-GB" sz="1200" b="0" i="0" kern="1200" dirty="0" smtClean="0">
                <a:solidFill>
                  <a:schemeClr val="tx1"/>
                </a:solidFill>
                <a:effectLst/>
                <a:latin typeface="+mn-lt"/>
                <a:ea typeface="+mn-ea"/>
                <a:cs typeface="+mn-cs"/>
              </a:rPr>
              <a:t> currently identified by the European Strategy Forum for Research Infrastructures (ESFRI). The potential for innovation of these (and ICT and other) infrastructures should be increased. The Member States are invited to review their Operational Programmes to facilitate the use of cohesion policy money for this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Focusing EU funding instruments on Innovation Union priorities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Future EU research and innovation programmes will focus on Europe 2020 objectives and particularly the Innovation Union</a:t>
            </a:r>
            <a:r>
              <a:rPr lang="en-GB" sz="1200" b="0" i="0" kern="1200" dirty="0" smtClean="0">
                <a:solidFill>
                  <a:schemeClr val="tx1"/>
                </a:solidFill>
                <a:effectLst/>
                <a:latin typeface="+mn-lt"/>
                <a:ea typeface="+mn-ea"/>
                <a:cs typeface="+mn-cs"/>
              </a:rPr>
              <a:t>.</a:t>
            </a:r>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14</a:t>
            </a:fld>
            <a:endParaRPr lang="en-US"/>
          </a:p>
        </p:txBody>
      </p:sp>
    </p:spTree>
    <p:extLst>
      <p:ext uri="{BB962C8B-B14F-4D97-AF65-F5344CB8AC3E}">
        <p14:creationId xmlns:p14="http://schemas.microsoft.com/office/powerpoint/2010/main" val="179292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t>Women are greatly underrepresented </a:t>
            </a:r>
            <a:r>
              <a:rPr lang="en-GB" dirty="0"/>
              <a:t>in top positions of decision making in the majority of the Members States.</a:t>
            </a:r>
          </a:p>
          <a:p>
            <a:endParaRPr lang="en-GB" dirty="0"/>
          </a:p>
          <a:p>
            <a:r>
              <a:rPr lang="en-GB" dirty="0"/>
              <a:t>Despite the fact that women </a:t>
            </a:r>
            <a:r>
              <a:rPr lang="en-GB" b="1" dirty="0"/>
              <a:t>make up nearly half of the workforce and account for more than half of tertiary of level graduates</a:t>
            </a:r>
            <a:r>
              <a:rPr lang="en-GB" dirty="0"/>
              <a:t>, the proportion of women involved in top-level decision-making remains very low. This discrepancy shows a waste of highly-qualified and skilled human resources.</a:t>
            </a:r>
          </a:p>
          <a:p>
            <a:pPr eaLnBrk="1" hangingPunct="1">
              <a:spcBef>
                <a:spcPct val="0"/>
              </a:spcBef>
            </a:pPr>
            <a:endParaRPr lang="en-GB" b="1" dirty="0" smtClean="0"/>
          </a:p>
          <a:p>
            <a:pPr eaLnBrk="1" hangingPunct="1">
              <a:spcBef>
                <a:spcPct val="0"/>
              </a:spcBef>
            </a:pPr>
            <a:endParaRPr lang="en-GB" b="1" dirty="0"/>
          </a:p>
          <a:p>
            <a:pPr eaLnBrk="1" hangingPunct="1">
              <a:spcBef>
                <a:spcPct val="0"/>
              </a:spcBef>
            </a:pPr>
            <a:r>
              <a:rPr lang="en-GB" b="1" dirty="0" smtClean="0"/>
              <a:t>Low levels of representation in political decision-making</a:t>
            </a:r>
          </a:p>
          <a:p>
            <a:pPr eaLnBrk="1" hangingPunct="1">
              <a:spcBef>
                <a:spcPct val="0"/>
              </a:spcBef>
            </a:pPr>
            <a:r>
              <a:rPr lang="en-GB" dirty="0" smtClean="0"/>
              <a:t>Women compared with men are grossly under represented in some parts of political and economic decision making.</a:t>
            </a:r>
          </a:p>
          <a:p>
            <a:pPr eaLnBrk="1" hangingPunct="1">
              <a:spcBef>
                <a:spcPct val="0"/>
              </a:spcBef>
            </a:pPr>
            <a:r>
              <a:rPr lang="en-GB" dirty="0" smtClean="0"/>
              <a:t>Despite the fact that women make up nearly half of the workforce and account for more than half of tertiary of level graduates, the proportion of women involved in top-level decision-making remains very low.</a:t>
            </a:r>
          </a:p>
          <a:p>
            <a:pPr eaLnBrk="1" hangingPunct="1">
              <a:spcBef>
                <a:spcPct val="0"/>
              </a:spcBef>
            </a:pPr>
            <a:r>
              <a:rPr lang="en-GB" dirty="0" smtClean="0"/>
              <a:t>A waste of highly qualified and skilled human resources.</a:t>
            </a:r>
          </a:p>
          <a:p>
            <a:pPr eaLnBrk="1" hangingPunct="1">
              <a:spcBef>
                <a:spcPct val="0"/>
              </a:spcBef>
            </a:pPr>
            <a:endParaRPr lang="en-GB" dirty="0" smtClean="0"/>
          </a:p>
          <a:p>
            <a:pPr eaLnBrk="1" hangingPunct="1">
              <a:spcBef>
                <a:spcPct val="0"/>
              </a:spcBef>
            </a:pPr>
            <a:r>
              <a:rPr lang="en-GB" b="1" dirty="0" smtClean="0"/>
              <a:t>The lowest gender equality score can be found in economic decision-making</a:t>
            </a:r>
          </a:p>
          <a:p>
            <a:pPr eaLnBrk="1" hangingPunct="1">
              <a:spcBef>
                <a:spcPct val="0"/>
              </a:spcBef>
            </a:pPr>
            <a:r>
              <a:rPr lang="en-GB" dirty="0" smtClean="0"/>
              <a:t>The greater deficit representation can be observed in economic power, namely the participation of women on boards of the largest quoted companies. This provides support to the launch by the European Commission in 2011 of the “Women on the board Pledge for Europe”. A call for companies to sign a voluntary commitment to increase women’s presence on corporate boards (30%-2015; 40%-2020)</a:t>
            </a:r>
          </a:p>
          <a:p>
            <a:pPr eaLnBrk="1" hangingPunct="1">
              <a:spcBef>
                <a:spcPct val="0"/>
              </a:spcBef>
            </a:pPr>
            <a:endParaRPr lang="en-GB" dirty="0" smtClean="0"/>
          </a:p>
          <a:p>
            <a:pPr eaLnBrk="1" hangingPunct="1">
              <a:spcBef>
                <a:spcPct val="0"/>
              </a:spcBef>
            </a:pPr>
            <a:r>
              <a:rPr lang="en-GB" b="1" dirty="0" smtClean="0"/>
              <a:t>Key actions should be taken to consider gender balance in decision-making</a:t>
            </a:r>
          </a:p>
          <a:p>
            <a:pPr eaLnBrk="1" hangingPunct="1">
              <a:spcBef>
                <a:spcPct val="0"/>
              </a:spcBef>
            </a:pPr>
            <a:r>
              <a:rPr lang="en-GB" dirty="0" smtClean="0"/>
              <a:t>This finding proves the importance of the key actions taken by the EC:</a:t>
            </a:r>
          </a:p>
          <a:p>
            <a:pPr eaLnBrk="1" hangingPunct="1">
              <a:spcBef>
                <a:spcPct val="0"/>
              </a:spcBef>
            </a:pPr>
            <a:r>
              <a:rPr lang="en-GB" dirty="0" smtClean="0"/>
              <a:t>- Strategy for Equality between Women and Men 2010-2015 to consider gender balance in decision-making; monitor progress towards the aim of 40% of members of one sex in committees and expert groups established by the Commission and support efforts to promote greater participation by women in European Parliament elections including as candidates.</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p:txBody>
      </p:sp>
      <p:sp>
        <p:nvSpPr>
          <p:cNvPr id="174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94A041-8BF6-4C41-A3F3-CC7EC26C71D4}" type="slidenum">
              <a:rPr lang="en-US">
                <a:solidFill>
                  <a:srgbClr val="000000"/>
                </a:solidFill>
              </a:rPr>
              <a:pPr>
                <a:defRPr/>
              </a:pPr>
              <a:t>19</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This is the area where the lowest gender equality score can be observed: the EU average is </a:t>
            </a:r>
            <a:r>
              <a:rPr lang="en-GB" b="1" dirty="0" smtClean="0"/>
              <a:t>38.0</a:t>
            </a:r>
            <a:r>
              <a:rPr lang="en-GB" dirty="0" smtClean="0"/>
              <a:t>!</a:t>
            </a:r>
            <a:r>
              <a:rPr lang="en-GB" sz="1200" b="1" i="0" u="none" strike="noStrike" kern="1200" baseline="0" dirty="0" smtClean="0">
                <a:solidFill>
                  <a:schemeClr val="tx1"/>
                </a:solidFill>
                <a:latin typeface="+mn-lt"/>
                <a:ea typeface="+mn-ea"/>
                <a:cs typeface="+mn-cs"/>
              </a:rPr>
              <a:t> LT – 32.1</a:t>
            </a:r>
          </a:p>
          <a:p>
            <a:pPr eaLnBrk="1" hangingPunct="1">
              <a:spcBef>
                <a:spcPct val="0"/>
              </a:spcBef>
            </a:pPr>
            <a:endParaRPr lang="en-GB"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The majority of Member States is below this level. 30 % of the countries are three quarter far away from full gender equality, within them MT, IT, LU and CY have a score below 20! Only four countries, NL, DK,FI and SE present a score between 50 and 75 % toward equality, but this is not a result we should be proud. </a:t>
            </a:r>
          </a:p>
          <a:p>
            <a:pPr eaLnBrk="1" hangingPunct="1">
              <a:spcBef>
                <a:spcPct val="0"/>
              </a:spcBef>
            </a:pPr>
            <a:endParaRPr lang="en-GB" dirty="0" smtClean="0"/>
          </a:p>
          <a:p>
            <a:pPr eaLnBrk="1" hangingPunct="1">
              <a:spcBef>
                <a:spcPct val="0"/>
              </a:spcBef>
            </a:pPr>
            <a:r>
              <a:rPr lang="en-GB" dirty="0" smtClean="0"/>
              <a:t>Power is probably the only domain where gender equality can be reached faster than in other domains if we apply consistently ad hoc policy, such as the introduction of quotas. </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21D8C1-CF80-4F8F-963D-4B50DF5BB729}" type="slidenum">
              <a:rPr lang="en-GB">
                <a:solidFill>
                  <a:prstClr val="black"/>
                </a:solidFill>
              </a:rPr>
              <a:pPr fontAlgn="base">
                <a:spcBef>
                  <a:spcPct val="0"/>
                </a:spcBef>
                <a:spcAft>
                  <a:spcPct val="0"/>
                </a:spcAft>
                <a:defRPr/>
              </a:pPr>
              <a:t>20</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457200" fontAlgn="base">
              <a:spcBef>
                <a:spcPct val="0"/>
              </a:spcBef>
              <a:spcAft>
                <a:spcPct val="0"/>
              </a:spcAft>
              <a:buFontTx/>
              <a:buAutoNum type="arabicPeriod"/>
            </a:pPr>
            <a:r>
              <a:rPr lang="en-GB" sz="1200" dirty="0" smtClean="0">
                <a:solidFill>
                  <a:srgbClr val="FFFFFF"/>
                </a:solidFill>
                <a:latin typeface="Myriad Pro" pitchFamily="34" charset="0"/>
              </a:rPr>
              <a:t>Knowing the institution, by developing statistics and indicators, so that the situation of each institution becomes widely known and acknowledged</a:t>
            </a:r>
          </a:p>
          <a:p>
            <a:pPr marL="514350" indent="-514350" defTabSz="457200" fontAlgn="base">
              <a:spcBef>
                <a:spcPct val="0"/>
              </a:spcBef>
              <a:spcAft>
                <a:spcPct val="0"/>
              </a:spcAft>
              <a:buFontTx/>
              <a:buAutoNum type="arabicPeriod"/>
            </a:pPr>
            <a:r>
              <a:rPr lang="en-GB" sz="1200" dirty="0" smtClean="0">
                <a:solidFill>
                  <a:srgbClr val="FFFFFF"/>
                </a:solidFill>
                <a:latin typeface="Myriad Pro" pitchFamily="34" charset="0"/>
              </a:rPr>
              <a:t>	getting top level support from persons in positions of responsibility</a:t>
            </a:r>
          </a:p>
          <a:p>
            <a:pPr marL="514350" indent="-514350" defTabSz="457200" fontAlgn="base">
              <a:spcBef>
                <a:spcPct val="0"/>
              </a:spcBef>
              <a:spcAft>
                <a:spcPct val="0"/>
              </a:spcAft>
              <a:buFontTx/>
              <a:buAutoNum type="arabicPeriod"/>
            </a:pPr>
            <a:r>
              <a:rPr lang="en-GB" sz="1200" dirty="0" smtClean="0">
                <a:solidFill>
                  <a:srgbClr val="FFFFFF"/>
                </a:solidFill>
                <a:latin typeface="Myriad Pro" pitchFamily="34" charset="0"/>
              </a:rPr>
              <a:t>generating effective management practices, by ensuring gender expertise and by raising awareness.</a:t>
            </a:r>
          </a:p>
          <a:p>
            <a:endParaRPr lang="en-US" dirty="0" smtClean="0"/>
          </a:p>
          <a:p>
            <a:endParaRPr lang="en-US" dirty="0" smtClean="0"/>
          </a:p>
          <a:p>
            <a:r>
              <a:rPr lang="en-US" dirty="0" smtClean="0"/>
              <a:t>What it GM about?</a:t>
            </a:r>
          </a:p>
          <a:p>
            <a:r>
              <a:rPr lang="en-US" dirty="0" smtClean="0"/>
              <a:t>It is the way to address different needs of women and men </a:t>
            </a:r>
          </a:p>
          <a:p>
            <a:endParaRPr lang="en-US" dirty="0" smtClean="0"/>
          </a:p>
          <a:p>
            <a:r>
              <a:rPr lang="en-US" dirty="0" err="1" smtClean="0"/>
              <a:t>Eg</a:t>
            </a:r>
            <a:r>
              <a:rPr lang="en-US" dirty="0" smtClean="0"/>
              <a:t>: </a:t>
            </a:r>
          </a:p>
          <a:p>
            <a:endParaRPr lang="en-US" dirty="0" smtClean="0"/>
          </a:p>
          <a:p>
            <a:r>
              <a:rPr lang="en-US" dirty="0" smtClean="0"/>
              <a:t> if we want to assess excellence in research we need to take into account different</a:t>
            </a:r>
            <a:r>
              <a:rPr lang="en-US" baseline="0" dirty="0" smtClean="0"/>
              <a:t> criteria in addition of the # publication </a:t>
            </a:r>
            <a:r>
              <a:rPr lang="en-GB" sz="1200" b="0" i="0" u="none" strike="noStrike" kern="1200" baseline="0" dirty="0" smtClean="0">
                <a:solidFill>
                  <a:schemeClr val="tx1"/>
                </a:solidFill>
                <a:latin typeface="+mn-lt"/>
                <a:ea typeface="+mn-ea"/>
                <a:cs typeface="+mn-cs"/>
              </a:rPr>
              <a:t>is not objective and not suitable for instance for women who take care of family, who may have career breaks. </a:t>
            </a:r>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Equality between women and men is a fundamental value of the European Union, enshrined in its Treaties </a:t>
            </a:r>
          </a:p>
          <a:p>
            <a:endParaRPr lang="en-GB" sz="1200" b="0" i="0" u="none" strike="noStrike" kern="1200" baseline="0" dirty="0" smtClean="0">
              <a:solidFill>
                <a:schemeClr val="tx1"/>
              </a:solidFill>
              <a:effectLst/>
              <a:latin typeface="+mn-lt"/>
              <a:ea typeface="+mn-ea"/>
              <a:cs typeface="+mn-cs"/>
            </a:endParaRPr>
          </a:p>
          <a:p>
            <a:endParaRPr lang="en-GB" sz="1200" b="0" i="0" u="none" strike="noStrike"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Treaty of Rome (1957):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[…]men and women should receive equal pay for equal work( and work for  equal value).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Amsterdam Treaty (1997):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 Community shall aim to eliminate inequalities, and to promote equality, between men and women.</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equality between men and women with regard to labour market opportunities and treatment at work</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adopt measures to ensure the application of the principle of equal opportunities and equal treatment of men and women in matters of employment and occupation, including the principle of equal pay for equal work or work of equal value.</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Lisbon Treaty (2007/C306/01) emphasised</a:t>
            </a:r>
          </a:p>
          <a:p>
            <a:r>
              <a:rPr lang="en-GB" sz="1200" b="0" i="0" u="none" strike="noStrike" kern="1200" baseline="0" dirty="0" smtClean="0">
                <a:solidFill>
                  <a:schemeClr val="tx1"/>
                </a:solidFill>
                <a:latin typeface="+mn-lt"/>
                <a:ea typeface="+mn-ea"/>
                <a:cs typeface="+mn-cs"/>
              </a:rPr>
              <a:t>the importance of eliminating all types of discrimination,</a:t>
            </a:r>
          </a:p>
          <a:p>
            <a:r>
              <a:rPr lang="en-GB" sz="1200" b="0" i="0" u="none" strike="noStrike" kern="1200" baseline="0" dirty="0" smtClean="0">
                <a:solidFill>
                  <a:schemeClr val="tx1"/>
                </a:solidFill>
                <a:latin typeface="+mn-lt"/>
                <a:ea typeface="+mn-ea"/>
                <a:cs typeface="+mn-cs"/>
              </a:rPr>
              <a:t>including those based on sex, through the Charter of</a:t>
            </a:r>
          </a:p>
          <a:p>
            <a:r>
              <a:rPr lang="en-GB" sz="1200" b="0" i="0" u="none" strike="noStrike" kern="1200" baseline="0" dirty="0" smtClean="0">
                <a:solidFill>
                  <a:schemeClr val="tx1"/>
                </a:solidFill>
                <a:latin typeface="+mn-lt"/>
                <a:ea typeface="+mn-ea"/>
                <a:cs typeface="+mn-cs"/>
              </a:rPr>
              <a:t>Fundamental Rights of the European Union (2000/C364/01),</a:t>
            </a:r>
          </a:p>
          <a:p>
            <a:r>
              <a:rPr lang="en-GB" sz="1200" b="0" i="0" u="none" strike="noStrike" kern="1200" baseline="0" dirty="0" smtClean="0">
                <a:solidFill>
                  <a:schemeClr val="tx1"/>
                </a:solidFill>
                <a:latin typeface="+mn-lt"/>
                <a:ea typeface="+mn-ea"/>
                <a:cs typeface="+mn-cs"/>
              </a:rPr>
              <a:t>and gave renewed attention to how gender-based violence</a:t>
            </a:r>
          </a:p>
          <a:p>
            <a:r>
              <a:rPr lang="en-GB" sz="1200" b="0" i="0" u="none" strike="noStrike" kern="1200" baseline="0" dirty="0" smtClean="0">
                <a:solidFill>
                  <a:schemeClr val="tx1"/>
                </a:solidFill>
                <a:latin typeface="+mn-lt"/>
                <a:ea typeface="+mn-ea"/>
                <a:cs typeface="+mn-cs"/>
              </a:rPr>
              <a:t>of the European Union (2000/C 364/01) threatened</a:t>
            </a:r>
          </a:p>
          <a:p>
            <a:r>
              <a:rPr lang="en-GB" sz="1200" b="0" i="0" u="none" strike="noStrike" kern="1200" baseline="0" dirty="0" smtClean="0">
                <a:solidFill>
                  <a:schemeClr val="tx1"/>
                </a:solidFill>
                <a:latin typeface="+mn-lt"/>
                <a:ea typeface="+mn-ea"/>
                <a:cs typeface="+mn-cs"/>
              </a:rPr>
              <a:t>the integrity and dignity of women and men in the EU.</a:t>
            </a:r>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2</a:t>
            </a:fld>
            <a:endParaRPr lang="en-US" dirty="0"/>
          </a:p>
        </p:txBody>
      </p:sp>
    </p:spTree>
    <p:extLst>
      <p:ext uri="{BB962C8B-B14F-4D97-AF65-F5344CB8AC3E}">
        <p14:creationId xmlns:p14="http://schemas.microsoft.com/office/powerpoint/2010/main" val="128781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yriad Pro" pitchFamily="34" charset="0"/>
              </a:rPr>
              <a:t>Review of the Institutional Capacity and Effective Methods, Tools and Good Practices for Mainstreaming Gender Equality. (prepared for EIGE by the Yellow Window management consultants).</a:t>
            </a:r>
            <a:endParaRPr lang="en-GB" altLang="en-US" dirty="0" smtClean="0"/>
          </a:p>
          <a:p>
            <a:pPr algn="just">
              <a:spcAft>
                <a:spcPts val="1200"/>
              </a:spcAft>
            </a:pPr>
            <a:r>
              <a:rPr lang="en-GB" altLang="en-US" b="1" dirty="0" smtClean="0">
                <a:latin typeface="Myriad Pro" pitchFamily="34" charset="0"/>
              </a:rPr>
              <a:t>Overall objective of the study: </a:t>
            </a:r>
            <a:r>
              <a:rPr lang="en-GB" altLang="en-US" dirty="0" smtClean="0">
                <a:latin typeface="Myriad Pro" pitchFamily="34" charset="0"/>
              </a:rPr>
              <a:t>Gather information and evidence for strengthening the mainstreaming of gender equality into selected European Union policies and subsequent national policies.</a:t>
            </a:r>
          </a:p>
          <a:p>
            <a:pPr algn="just">
              <a:lnSpc>
                <a:spcPct val="115000"/>
              </a:lnSpc>
            </a:pPr>
            <a:r>
              <a:rPr lang="en-US" altLang="en-US" b="1" dirty="0" smtClean="0">
                <a:latin typeface="Myriad Pro" pitchFamily="34" charset="0"/>
                <a:ea typeface="Calibri" pitchFamily="34" charset="0"/>
                <a:cs typeface="Times New Roman" pitchFamily="18" charset="0"/>
              </a:rPr>
              <a:t>Specific objectives of the study: </a:t>
            </a:r>
            <a:r>
              <a:rPr lang="en-US" altLang="en-US" dirty="0" smtClean="0">
                <a:latin typeface="Myriad Pro" pitchFamily="34" charset="0"/>
                <a:ea typeface="Calibri" pitchFamily="34" charset="0"/>
                <a:cs typeface="Times New Roman" pitchFamily="18" charset="0"/>
              </a:rPr>
              <a:t>1. To increase the knowledge on </a:t>
            </a:r>
            <a:r>
              <a:rPr lang="en-US" altLang="en-US" i="1" dirty="0" smtClean="0">
                <a:latin typeface="Myriad Pro" pitchFamily="34" charset="0"/>
                <a:ea typeface="Calibri" pitchFamily="34" charset="0"/>
                <a:cs typeface="Times New Roman" pitchFamily="18" charset="0"/>
              </a:rPr>
              <a:t>institutional capacity</a:t>
            </a:r>
            <a:r>
              <a:rPr lang="en-US" altLang="en-US" dirty="0" smtClean="0">
                <a:latin typeface="Myriad Pro" pitchFamily="34" charset="0"/>
                <a:ea typeface="Calibri" pitchFamily="34" charset="0"/>
                <a:cs typeface="Times New Roman" pitchFamily="18" charset="0"/>
              </a:rPr>
              <a:t> and </a:t>
            </a:r>
            <a:r>
              <a:rPr lang="en-US" altLang="en-US" i="1" dirty="0" smtClean="0">
                <a:latin typeface="Myriad Pro" pitchFamily="34" charset="0"/>
                <a:ea typeface="Calibri" pitchFamily="34" charset="0"/>
                <a:cs typeface="Times New Roman" pitchFamily="18" charset="0"/>
              </a:rPr>
              <a:t>effectiveness</a:t>
            </a:r>
            <a:r>
              <a:rPr lang="en-US" altLang="en-US" dirty="0" smtClean="0">
                <a:latin typeface="Myriad Pro" pitchFamily="34" charset="0"/>
                <a:ea typeface="Calibri" pitchFamily="34" charset="0"/>
                <a:cs typeface="Times New Roman" pitchFamily="18" charset="0"/>
              </a:rPr>
              <a:t> of gender mainstreaming by the European Commission and the EU Member States. </a:t>
            </a:r>
            <a:endParaRPr lang="en-GB" altLang="en-US" dirty="0" smtClean="0">
              <a:latin typeface="Myriad Pro" pitchFamily="34" charset="0"/>
              <a:ea typeface="Calibri" pitchFamily="34" charset="0"/>
              <a:cs typeface="Times New Roman" pitchFamily="18" charset="0"/>
            </a:endParaRPr>
          </a:p>
          <a:p>
            <a:pPr algn="just">
              <a:lnSpc>
                <a:spcPct val="115000"/>
              </a:lnSpc>
            </a:pPr>
            <a:r>
              <a:rPr lang="en-US" altLang="en-US" dirty="0" smtClean="0">
                <a:latin typeface="Myriad Pro" pitchFamily="34" charset="0"/>
                <a:ea typeface="Calibri" pitchFamily="34" charset="0"/>
                <a:cs typeface="Times New Roman" pitchFamily="18" charset="0"/>
              </a:rPr>
              <a:t>2. To promote the use of </a:t>
            </a:r>
            <a:r>
              <a:rPr lang="en-US" altLang="en-US" i="1" dirty="0" smtClean="0">
                <a:latin typeface="Myriad Pro" pitchFamily="34" charset="0"/>
                <a:ea typeface="Calibri" pitchFamily="34" charset="0"/>
                <a:cs typeface="Times New Roman" pitchFamily="18" charset="0"/>
              </a:rPr>
              <a:t>Gender Impact Assessment</a:t>
            </a:r>
            <a:r>
              <a:rPr lang="en-US" altLang="en-US" dirty="0" smtClean="0">
                <a:latin typeface="Myriad Pro" pitchFamily="34" charset="0"/>
                <a:ea typeface="Calibri" pitchFamily="34" charset="0"/>
                <a:cs typeface="Times New Roman" pitchFamily="18" charset="0"/>
              </a:rPr>
              <a:t> (GIA) as a tool for mainstreaming gender equality in the European Commission and the EU Member States.</a:t>
            </a:r>
          </a:p>
          <a:p>
            <a:endParaRPr lang="en-GB" altLang="en-US" dirty="0" smtClean="0"/>
          </a:p>
        </p:txBody>
      </p:sp>
      <p:sp>
        <p:nvSpPr>
          <p:cNvPr id="4" name="Slide Number Placeholder 3"/>
          <p:cNvSpPr>
            <a:spLocks noGrp="1"/>
          </p:cNvSpPr>
          <p:nvPr>
            <p:ph type="sldNum" sz="quarter" idx="5"/>
          </p:nvPr>
        </p:nvSpPr>
        <p:spPr/>
        <p:txBody>
          <a:bodyPr/>
          <a:lstStyle/>
          <a:p>
            <a:pPr>
              <a:defRPr/>
            </a:pPr>
            <a:fld id="{2DC93070-5392-4B6B-AB10-BCE7D2DCAD33}" type="slidenum">
              <a:rPr lang="en-GB">
                <a:solidFill>
                  <a:prstClr val="black"/>
                </a:solidFill>
              </a:rPr>
              <a:pPr>
                <a:defRPr/>
              </a:pPr>
              <a:t>26</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Aft>
                <a:spcPts val="1200"/>
              </a:spcAft>
              <a:defRPr/>
            </a:pPr>
            <a:r>
              <a:rPr lang="en-US" sz="1200" b="1" dirty="0" smtClean="0">
                <a:solidFill>
                  <a:schemeClr val="tx1"/>
                </a:solidFill>
                <a:latin typeface="Myriad Pro" pitchFamily="34" charset="0"/>
              </a:rPr>
              <a:t>Gender mainstreaming implementation in the EU Member States</a:t>
            </a:r>
          </a:p>
          <a:p>
            <a:pPr marL="285750" indent="-285750" algn="just">
              <a:spcAft>
                <a:spcPts val="1200"/>
              </a:spcAft>
              <a:buFont typeface="Arial" pitchFamily="34" charset="0"/>
              <a:buChar char="•"/>
              <a:defRPr/>
            </a:pPr>
            <a:r>
              <a:rPr lang="en-US" sz="1200" b="1" dirty="0" smtClean="0">
                <a:solidFill>
                  <a:srgbClr val="7A8F00"/>
                </a:solidFill>
                <a:latin typeface="Myriad Pro"/>
                <a:ea typeface="Calibri"/>
                <a:cs typeface="Times New Roman"/>
              </a:rPr>
              <a:t>Policy areas most sensitive to gender mainstreaming</a:t>
            </a:r>
          </a:p>
          <a:p>
            <a:pPr algn="just">
              <a:spcAft>
                <a:spcPts val="1200"/>
              </a:spcAft>
            </a:pPr>
            <a:endParaRPr lang="en-US" altLang="en-US" dirty="0" smtClean="0">
              <a:latin typeface="Myriad Pro" pitchFamily="34" charset="0"/>
              <a:ea typeface="Calibri" pitchFamily="34" charset="0"/>
              <a:cs typeface="Times New Roman" pitchFamily="18" charset="0"/>
            </a:endParaRPr>
          </a:p>
          <a:p>
            <a:pPr algn="just">
              <a:spcAft>
                <a:spcPts val="1200"/>
              </a:spcAft>
            </a:pPr>
            <a:endParaRPr lang="en-US" altLang="en-US" dirty="0" smtClean="0">
              <a:latin typeface="Myriad Pro" pitchFamily="34" charset="0"/>
              <a:ea typeface="Calibri" pitchFamily="34" charset="0"/>
              <a:cs typeface="Times New Roman" pitchFamily="18" charset="0"/>
            </a:endParaRPr>
          </a:p>
          <a:p>
            <a:pPr algn="just">
              <a:spcAft>
                <a:spcPts val="1200"/>
              </a:spcAft>
            </a:pPr>
            <a:endParaRPr lang="en-US" altLang="en-US" dirty="0" smtClean="0">
              <a:latin typeface="Myriad Pro" pitchFamily="34" charset="0"/>
              <a:ea typeface="Calibri" pitchFamily="34" charset="0"/>
              <a:cs typeface="Times New Roman" pitchFamily="18" charset="0"/>
            </a:endParaRPr>
          </a:p>
          <a:p>
            <a:pPr algn="just">
              <a:spcAft>
                <a:spcPts val="1200"/>
              </a:spcAft>
            </a:pPr>
            <a:r>
              <a:rPr lang="en-US" altLang="en-US" dirty="0" smtClean="0">
                <a:latin typeface="Myriad Pro" pitchFamily="34" charset="0"/>
                <a:ea typeface="Calibri" pitchFamily="34" charset="0"/>
                <a:cs typeface="Times New Roman" pitchFamily="18" charset="0"/>
              </a:rPr>
              <a:t>The review of gender mainstreaming in the selected policy areas fits broadly within the assessment of general institutional capacity for each country. </a:t>
            </a:r>
          </a:p>
          <a:p>
            <a:pPr algn="just">
              <a:spcAft>
                <a:spcPts val="1200"/>
              </a:spcAft>
            </a:pPr>
            <a:r>
              <a:rPr lang="en-US" altLang="en-US" dirty="0" smtClean="0">
                <a:latin typeface="Myriad Pro" pitchFamily="34" charset="0"/>
                <a:ea typeface="Calibri" pitchFamily="34" charset="0"/>
                <a:cs typeface="Times New Roman" pitchFamily="18" charset="0"/>
              </a:rPr>
              <a:t>Still, there is no automatic correlation between the overall institutional capacity for gender mainstreaming within a country and the ways in which this is implemented in the selected policy areas. </a:t>
            </a:r>
          </a:p>
          <a:p>
            <a:pPr algn="just">
              <a:spcAft>
                <a:spcPts val="1200"/>
              </a:spcAft>
            </a:pPr>
            <a:r>
              <a:rPr lang="en-US" altLang="en-US" dirty="0" smtClean="0">
                <a:latin typeface="Myriad Pro" pitchFamily="34" charset="0"/>
                <a:ea typeface="Calibri" pitchFamily="34" charset="0"/>
                <a:cs typeface="Times New Roman" pitchFamily="18" charset="0"/>
              </a:rPr>
              <a:t>However, countries </a:t>
            </a:r>
            <a:r>
              <a:rPr lang="en-US" altLang="en-US" dirty="0" err="1" smtClean="0">
                <a:latin typeface="Myriad Pro" pitchFamily="34" charset="0"/>
                <a:ea typeface="Calibri" pitchFamily="34" charset="0"/>
                <a:cs typeface="Times New Roman" pitchFamily="18" charset="0"/>
              </a:rPr>
              <a:t>categorised</a:t>
            </a:r>
            <a:r>
              <a:rPr lang="en-US" altLang="en-US" dirty="0" smtClean="0">
                <a:latin typeface="Myriad Pro" pitchFamily="34" charset="0"/>
                <a:ea typeface="Calibri" pitchFamily="34" charset="0"/>
                <a:cs typeface="Times New Roman" pitchFamily="18" charset="0"/>
              </a:rPr>
              <a:t> as “</a:t>
            </a:r>
            <a:r>
              <a:rPr lang="en-US" altLang="en-US" b="1" dirty="0" smtClean="0">
                <a:latin typeface="Myriad Pro" pitchFamily="34" charset="0"/>
                <a:ea typeface="Calibri" pitchFamily="34" charset="0"/>
                <a:cs typeface="Times New Roman" pitchFamily="18" charset="0"/>
              </a:rPr>
              <a:t>Project</a:t>
            </a:r>
            <a:r>
              <a:rPr lang="en-US" altLang="en-US" dirty="0" smtClean="0">
                <a:latin typeface="Myriad Pro" pitchFamily="34" charset="0"/>
                <a:ea typeface="Calibri" pitchFamily="34" charset="0"/>
                <a:cs typeface="Times New Roman" pitchFamily="18" charset="0"/>
              </a:rPr>
              <a:t>” level tend to produce </a:t>
            </a:r>
            <a:r>
              <a:rPr lang="en-US" altLang="en-US" b="1" dirty="0" smtClean="0">
                <a:latin typeface="Myriad Pro" pitchFamily="34" charset="0"/>
                <a:ea typeface="Calibri" pitchFamily="34" charset="0"/>
                <a:cs typeface="Times New Roman" pitchFamily="18" charset="0"/>
              </a:rPr>
              <a:t>gender blind </a:t>
            </a:r>
            <a:r>
              <a:rPr lang="en-US" altLang="en-US" b="1" dirty="0" err="1" smtClean="0">
                <a:latin typeface="Myriad Pro" pitchFamily="34" charset="0"/>
                <a:ea typeface="Calibri" pitchFamily="34" charset="0"/>
                <a:cs typeface="Times New Roman" pitchFamily="18" charset="0"/>
              </a:rPr>
              <a:t>sectoral</a:t>
            </a:r>
            <a:r>
              <a:rPr lang="en-US" altLang="en-US" b="1" dirty="0" smtClean="0">
                <a:latin typeface="Myriad Pro" pitchFamily="34" charset="0"/>
                <a:ea typeface="Calibri" pitchFamily="34" charset="0"/>
                <a:cs typeface="Times New Roman" pitchFamily="18" charset="0"/>
              </a:rPr>
              <a:t> policies. </a:t>
            </a:r>
            <a:r>
              <a:rPr lang="en-US" altLang="en-US" dirty="0" smtClean="0">
                <a:latin typeface="Myriad Pro" pitchFamily="34" charset="0"/>
                <a:ea typeface="Calibri" pitchFamily="34" charset="0"/>
                <a:cs typeface="Times New Roman" pitchFamily="18" charset="0"/>
              </a:rPr>
              <a:t>Countries in this cluster tend not to demonstrate evidence of impact drivers for gender mainstreaming, and the most frequent are resources and stakeholder involvement. </a:t>
            </a:r>
          </a:p>
          <a:p>
            <a:r>
              <a:rPr lang="en-US" altLang="en-US" dirty="0" smtClean="0">
                <a:ea typeface="Calibri" pitchFamily="34" charset="0"/>
                <a:cs typeface="Times New Roman" pitchFamily="18" charset="0"/>
              </a:rPr>
              <a:t>Depicting countries in the “</a:t>
            </a:r>
            <a:r>
              <a:rPr lang="en-US" altLang="en-US" b="1" dirty="0" smtClean="0">
                <a:ea typeface="Calibri" pitchFamily="34" charset="0"/>
                <a:cs typeface="Times New Roman" pitchFamily="18" charset="0"/>
              </a:rPr>
              <a:t>isolation</a:t>
            </a:r>
            <a:r>
              <a:rPr lang="en-US" altLang="en-US" dirty="0" smtClean="0">
                <a:ea typeface="Calibri" pitchFamily="34" charset="0"/>
                <a:cs typeface="Times New Roman" pitchFamily="18" charset="0"/>
              </a:rPr>
              <a:t>” phase, there is a more even mixture of gender blind policies and those which partially integrate or consider gender. </a:t>
            </a:r>
            <a:endParaRPr lang="en-GB" altLang="en-US" dirty="0" smtClean="0">
              <a:ea typeface="Calibri" pitchFamily="34" charset="0"/>
              <a:cs typeface="Times New Roman" pitchFamily="18" charset="0"/>
            </a:endParaRPr>
          </a:p>
          <a:p>
            <a:r>
              <a:rPr lang="en-US" altLang="en-US" dirty="0" smtClean="0">
                <a:ea typeface="Calibri" pitchFamily="34" charset="0"/>
                <a:cs typeface="Times New Roman" pitchFamily="18" charset="0"/>
              </a:rPr>
              <a:t>The majority of countries in the “</a:t>
            </a:r>
            <a:r>
              <a:rPr lang="en-US" altLang="en-US" b="1" dirty="0" smtClean="0">
                <a:ea typeface="Calibri" pitchFamily="34" charset="0"/>
                <a:cs typeface="Times New Roman" pitchFamily="18" charset="0"/>
              </a:rPr>
              <a:t>growth</a:t>
            </a:r>
            <a:r>
              <a:rPr lang="en-US" altLang="en-US" dirty="0" smtClean="0">
                <a:ea typeface="Calibri" pitchFamily="34" charset="0"/>
                <a:cs typeface="Times New Roman" pitchFamily="18" charset="0"/>
              </a:rPr>
              <a:t>” phase have some structures or arrangements for gender mainstreaming in one or both policy areas, and most countries have partially integrated gender or are gender sensitive in these two areas. A wider range of impact drivers are also identified than for countries in the earlier two phases, including </a:t>
            </a:r>
            <a:r>
              <a:rPr lang="en-US" altLang="en-US" dirty="0" err="1" smtClean="0">
                <a:ea typeface="Calibri" pitchFamily="34" charset="0"/>
                <a:cs typeface="Times New Roman" pitchFamily="18" charset="0"/>
              </a:rPr>
              <a:t>organisational</a:t>
            </a:r>
            <a:r>
              <a:rPr lang="en-US" altLang="en-US" dirty="0" smtClean="0">
                <a:ea typeface="Calibri" pitchFamily="34" charset="0"/>
                <a:cs typeface="Times New Roman" pitchFamily="18" charset="0"/>
              </a:rPr>
              <a:t> culture and leadership.</a:t>
            </a:r>
            <a:endParaRPr lang="en-GB" altLang="en-US" dirty="0" smtClean="0">
              <a:ea typeface="Calibri" pitchFamily="34" charset="0"/>
              <a:cs typeface="Times New Roman" pitchFamily="18" charset="0"/>
            </a:endParaRPr>
          </a:p>
          <a:p>
            <a:r>
              <a:rPr lang="en-US" altLang="en-US" dirty="0" smtClean="0">
                <a:ea typeface="Calibri" pitchFamily="34" charset="0"/>
                <a:cs typeface="Times New Roman" pitchFamily="18" charset="0"/>
              </a:rPr>
              <a:t>The assessment of policy areas in the two “</a:t>
            </a:r>
            <a:r>
              <a:rPr lang="en-US" altLang="en-US" b="1" dirty="0" smtClean="0">
                <a:ea typeface="Calibri" pitchFamily="34" charset="0"/>
                <a:cs typeface="Times New Roman" pitchFamily="18" charset="0"/>
              </a:rPr>
              <a:t>integration</a:t>
            </a:r>
            <a:r>
              <a:rPr lang="en-US" altLang="en-US" dirty="0" smtClean="0">
                <a:ea typeface="Calibri" pitchFamily="34" charset="0"/>
                <a:cs typeface="Times New Roman" pitchFamily="18" charset="0"/>
              </a:rPr>
              <a:t>” level countries is less consistent with the overall assessment of institutional capacity, and only a narrow range of impact drivers were identified.</a:t>
            </a:r>
          </a:p>
          <a:p>
            <a:endParaRPr lang="en-US" altLang="en-US" dirty="0" smtClean="0">
              <a:ea typeface="Calibri" pitchFamily="34" charset="0"/>
              <a:cs typeface="Times New Roman" pitchFamily="18" charset="0"/>
            </a:endParaRPr>
          </a:p>
          <a:p>
            <a:r>
              <a:rPr lang="en-US" altLang="en-US" dirty="0" err="1" smtClean="0">
                <a:ea typeface="Calibri" pitchFamily="34" charset="0"/>
                <a:cs typeface="Times New Roman" pitchFamily="18" charset="0"/>
              </a:rPr>
              <a:t>Souce</a:t>
            </a:r>
            <a:r>
              <a:rPr lang="en-US" altLang="en-US" dirty="0" smtClean="0">
                <a:ea typeface="Calibri" pitchFamily="34" charset="0"/>
                <a:cs typeface="Times New Roman" pitchFamily="18" charset="0"/>
              </a:rPr>
              <a:t> of resources : ESF and Progress</a:t>
            </a:r>
            <a:endParaRPr lang="en-GB" altLang="en-US" dirty="0" smtClean="0">
              <a:ea typeface="Calibri" pitchFamily="34" charset="0"/>
              <a:cs typeface="Times New Roman" pitchFamily="18" charset="0"/>
            </a:endParaRPr>
          </a:p>
          <a:p>
            <a:pPr algn="just">
              <a:spcAft>
                <a:spcPts val="1200"/>
              </a:spcAft>
            </a:pPr>
            <a:endParaRPr lang="en-US" altLang="en-US" dirty="0" smtClean="0">
              <a:latin typeface="Myriad Pro" pitchFamily="34" charset="0"/>
              <a:ea typeface="Calibri" pitchFamily="34" charset="0"/>
              <a:cs typeface="Times New Roman" pitchFamily="18" charset="0"/>
            </a:endParaRPr>
          </a:p>
          <a:p>
            <a:endParaRPr lang="en-GB" altLang="en-US" dirty="0" smtClean="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0F268713-815D-4074-89AF-F8ABB19DD58A}"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Stakeholder involvement </a:t>
            </a:r>
            <a:r>
              <a:rPr lang="en-US" altLang="en-US" dirty="0" smtClean="0">
                <a:latin typeface="Myriad Pro" pitchFamily="34" charset="0"/>
                <a:ea typeface="Calibri" pitchFamily="34" charset="0"/>
                <a:cs typeface="Times New Roman" pitchFamily="18" charset="0"/>
              </a:rPr>
              <a:t>– participation of NGOs and experts structurally embedded in the process</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Coverage of policy cycle </a:t>
            </a:r>
            <a:r>
              <a:rPr lang="en-US" altLang="en-US" dirty="0" smtClean="0">
                <a:latin typeface="Myriad Pro" pitchFamily="34" charset="0"/>
                <a:ea typeface="Calibri" pitchFamily="34" charset="0"/>
                <a:cs typeface="Times New Roman" pitchFamily="18" charset="0"/>
              </a:rPr>
              <a:t>– ex-ante (GIA), throughout implementation, ex-post (evaluation)</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Availability of resources </a:t>
            </a:r>
            <a:r>
              <a:rPr lang="en-US" altLang="en-US" dirty="0" smtClean="0">
                <a:latin typeface="Myriad Pro" pitchFamily="34" charset="0"/>
                <a:ea typeface="Calibri" pitchFamily="34" charset="0"/>
                <a:cs typeface="Times New Roman" pitchFamily="18" charset="0"/>
              </a:rPr>
              <a:t>– funds and staff dedicated to GE/GM, capacity development part of the process</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Access to gender expertise </a:t>
            </a:r>
            <a:r>
              <a:rPr lang="en-US" altLang="en-US" dirty="0" smtClean="0">
                <a:latin typeface="Myriad Pro" pitchFamily="34" charset="0"/>
                <a:ea typeface="Calibri" pitchFamily="34" charset="0"/>
                <a:cs typeface="Times New Roman" pitchFamily="18" charset="0"/>
              </a:rPr>
              <a:t>– internal and external; use of expertise is systematically planned</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Transparency and accountability </a:t>
            </a:r>
            <a:r>
              <a:rPr lang="en-US" altLang="en-US" dirty="0" smtClean="0">
                <a:latin typeface="Myriad Pro" pitchFamily="34" charset="0"/>
                <a:ea typeface="Calibri" pitchFamily="34" charset="0"/>
                <a:cs typeface="Times New Roman" pitchFamily="18" charset="0"/>
              </a:rPr>
              <a:t>–incentives (job assessments) and sanctions (career prospects) are in place. Obligatory reporting on results.</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Structured understanding of gender (in)equalities </a:t>
            </a:r>
            <a:r>
              <a:rPr lang="en-US" altLang="en-US" dirty="0" smtClean="0">
                <a:latin typeface="Myriad Pro" pitchFamily="34" charset="0"/>
                <a:ea typeface="Calibri" pitchFamily="34" charset="0"/>
                <a:cs typeface="Times New Roman" pitchFamily="18" charset="0"/>
              </a:rPr>
              <a:t>– sex desegregated statistics, context related specific objectives in place</a:t>
            </a:r>
          </a:p>
          <a:p>
            <a:pPr marL="0" lvl="1" algn="just" eaLnBrk="1" hangingPunct="1">
              <a:spcBef>
                <a:spcPct val="0"/>
              </a:spcBef>
              <a:spcAft>
                <a:spcPts val="1200"/>
              </a:spcAft>
            </a:pPr>
            <a:r>
              <a:rPr lang="en-US" altLang="en-US" b="1" dirty="0" err="1" smtClean="0">
                <a:latin typeface="Myriad Pro" pitchFamily="34" charset="0"/>
                <a:ea typeface="Calibri" pitchFamily="34" charset="0"/>
                <a:cs typeface="Times New Roman" pitchFamily="18" charset="0"/>
              </a:rPr>
              <a:t>Organisational</a:t>
            </a:r>
            <a:r>
              <a:rPr lang="en-US" altLang="en-US" b="1" dirty="0" smtClean="0">
                <a:latin typeface="Myriad Pro" pitchFamily="34" charset="0"/>
                <a:ea typeface="Calibri" pitchFamily="34" charset="0"/>
                <a:cs typeface="Times New Roman" pitchFamily="18" charset="0"/>
              </a:rPr>
              <a:t> culture </a:t>
            </a:r>
            <a:r>
              <a:rPr lang="en-US" altLang="en-US" dirty="0" smtClean="0">
                <a:latin typeface="Myriad Pro" pitchFamily="34" charset="0"/>
                <a:ea typeface="Calibri" pitchFamily="34" charset="0"/>
                <a:cs typeface="Times New Roman" pitchFamily="18" charset="0"/>
              </a:rPr>
              <a:t>– GE seen as a value for the organization, openness to learning and structural change</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Leadership actively committed to GE/GM </a:t>
            </a:r>
            <a:r>
              <a:rPr lang="en-US" altLang="en-US" dirty="0" smtClean="0">
                <a:latin typeface="Myriad Pro" pitchFamily="34" charset="0"/>
                <a:ea typeface="Calibri" pitchFamily="34" charset="0"/>
                <a:cs typeface="Times New Roman" pitchFamily="18" charset="0"/>
              </a:rPr>
              <a:t>– Explicit commitment from top level that GE/GM is a priority</a:t>
            </a:r>
          </a:p>
          <a:p>
            <a:pPr marL="0" lvl="1" algn="just" eaLnBrk="1" hangingPunct="1">
              <a:spcBef>
                <a:spcPct val="0"/>
              </a:spcBef>
              <a:spcAft>
                <a:spcPts val="1200"/>
              </a:spcAft>
            </a:pPr>
            <a:r>
              <a:rPr lang="en-US" altLang="en-US" b="1" dirty="0" smtClean="0">
                <a:latin typeface="Myriad Pro" pitchFamily="34" charset="0"/>
                <a:ea typeface="Calibri" pitchFamily="34" charset="0"/>
                <a:cs typeface="Times New Roman" pitchFamily="18" charset="0"/>
              </a:rPr>
              <a:t>Daily routines consider gender </a:t>
            </a:r>
            <a:r>
              <a:rPr lang="en-US" altLang="en-US" dirty="0" smtClean="0">
                <a:latin typeface="Myriad Pro" pitchFamily="34" charset="0"/>
                <a:ea typeface="Calibri" pitchFamily="34" charset="0"/>
                <a:cs typeface="Times New Roman" pitchFamily="18" charset="0"/>
              </a:rPr>
              <a:t>– gender sensitive and gender specific routines.</a:t>
            </a:r>
            <a:endParaRPr lang="en-GB" altLang="en-US" dirty="0" smtClean="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C411FEED-D4FE-42F8-ABCF-8DD71B314DAD}" type="slidenum">
              <a:rPr lang="en-US">
                <a:solidFill>
                  <a:prstClr val="black"/>
                </a:solidFill>
              </a:rPr>
              <a:pPr>
                <a:defRPr/>
              </a:pPr>
              <a:t>28</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spcAft>
                <a:spcPts val="1200"/>
              </a:spcAft>
              <a:buFont typeface="Wingdings" pitchFamily="2" charset="2"/>
              <a:buNone/>
              <a:defRPr/>
            </a:pPr>
            <a:r>
              <a:rPr lang="en-US" dirty="0" smtClean="0">
                <a:latin typeface="Myriad Pro"/>
                <a:ea typeface="Calibri"/>
                <a:cs typeface="Times New Roman"/>
              </a:rPr>
              <a:t>GM has been adopted and is implemented as a strategy towards </a:t>
            </a:r>
            <a:r>
              <a:rPr lang="en-US" dirty="0" err="1" smtClean="0">
                <a:latin typeface="Myriad Pro"/>
                <a:ea typeface="Calibri"/>
                <a:cs typeface="Times New Roman"/>
              </a:rPr>
              <a:t>realising</a:t>
            </a:r>
            <a:r>
              <a:rPr lang="en-US" dirty="0" smtClean="0">
                <a:latin typeface="Myriad Pro"/>
                <a:ea typeface="Calibri"/>
                <a:cs typeface="Times New Roman"/>
              </a:rPr>
              <a:t> gender equality. However:</a:t>
            </a:r>
          </a:p>
          <a:p>
            <a:pPr marL="285750" indent="-285750" algn="just">
              <a:spcAft>
                <a:spcPts val="1200"/>
              </a:spcAft>
              <a:buFont typeface="Courier New" pitchFamily="49" charset="0"/>
              <a:buChar char="o"/>
              <a:defRPr/>
            </a:pPr>
            <a:r>
              <a:rPr lang="en-US" dirty="0" smtClean="0">
                <a:latin typeface="Myriad Pro"/>
                <a:ea typeface="Calibri"/>
                <a:cs typeface="Times New Roman"/>
              </a:rPr>
              <a:t>The goals underlying gender mainstreaming and gender equality actions in Member States reveal different types of values. What in some countries is regarded as gender equality policy objectives, might be contested elsewhere.</a:t>
            </a:r>
          </a:p>
          <a:p>
            <a:pPr marL="285750" indent="-285750" algn="just">
              <a:spcAft>
                <a:spcPts val="1200"/>
              </a:spcAft>
              <a:buFont typeface="Courier New" pitchFamily="49" charset="0"/>
              <a:buChar char="o"/>
              <a:defRPr/>
            </a:pPr>
            <a:r>
              <a:rPr lang="en-US" dirty="0" smtClean="0">
                <a:latin typeface="Myriad Pro"/>
                <a:ea typeface="Calibri"/>
                <a:cs typeface="Times New Roman"/>
              </a:rPr>
              <a:t>There seems to exist a lack of clarity on whether GM is meant to avoid unequal impacts of policies on women and men, to ensure gender-neutral policies, or rather to redress existing inequalities through policies wherever possible.</a:t>
            </a:r>
          </a:p>
          <a:p>
            <a:pPr marL="285750" indent="-285750" algn="just">
              <a:spcAft>
                <a:spcPts val="1200"/>
              </a:spcAft>
              <a:buFont typeface="Wingdings" pitchFamily="2" charset="2"/>
              <a:buChar char="§"/>
              <a:defRPr/>
            </a:pPr>
            <a:r>
              <a:rPr lang="en-US" dirty="0" smtClean="0">
                <a:latin typeface="Myriad Pro"/>
                <a:ea typeface="Calibri"/>
                <a:cs typeface="Times New Roman"/>
              </a:rPr>
              <a:t>Implementation of GM is quite patchy across the countries. The research findings indicate a tendency of applying GM on a “à la carte” basis.</a:t>
            </a:r>
          </a:p>
          <a:p>
            <a:pPr marL="285750" indent="-285750" algn="just">
              <a:spcAft>
                <a:spcPts val="1200"/>
              </a:spcAft>
              <a:buFont typeface="Wingdings" pitchFamily="2" charset="2"/>
              <a:buChar char="§"/>
              <a:defRPr/>
            </a:pPr>
            <a:r>
              <a:rPr lang="en-US" dirty="0" smtClean="0">
                <a:latin typeface="Myriad Pro"/>
                <a:ea typeface="Calibri"/>
                <a:cs typeface="Times New Roman"/>
              </a:rPr>
              <a:t>The absence of the </a:t>
            </a:r>
            <a:r>
              <a:rPr lang="en-US" dirty="0" err="1" smtClean="0">
                <a:latin typeface="Myriad Pro"/>
                <a:ea typeface="Calibri"/>
                <a:cs typeface="Times New Roman"/>
              </a:rPr>
              <a:t>mobilisation</a:t>
            </a:r>
            <a:r>
              <a:rPr lang="en-US" dirty="0" smtClean="0">
                <a:latin typeface="Myriad Pro"/>
                <a:ea typeface="Calibri"/>
                <a:cs typeface="Times New Roman"/>
              </a:rPr>
              <a:t> of other methods besides sex-disaggregated statistics and weak </a:t>
            </a:r>
            <a:r>
              <a:rPr lang="en-US" dirty="0" err="1" smtClean="0">
                <a:latin typeface="Myriad Pro"/>
                <a:ea typeface="Calibri"/>
                <a:cs typeface="Times New Roman"/>
              </a:rPr>
              <a:t>institutionalisation</a:t>
            </a:r>
            <a:r>
              <a:rPr lang="en-US" dirty="0" smtClean="0">
                <a:latin typeface="Myriad Pro"/>
                <a:ea typeface="Calibri"/>
                <a:cs typeface="Times New Roman"/>
              </a:rPr>
              <a:t> of impact drivers are indicators of resistance to go beyond mere information provision and to address the structural roots of inequalities.. </a:t>
            </a:r>
          </a:p>
          <a:p>
            <a:pPr marL="285750" indent="-285750" algn="just">
              <a:spcAft>
                <a:spcPts val="1200"/>
              </a:spcAft>
              <a:buFont typeface="Wingdings" pitchFamily="2" charset="2"/>
              <a:buChar char="§"/>
              <a:defRPr/>
            </a:pPr>
            <a:r>
              <a:rPr lang="en-US" dirty="0" smtClean="0">
                <a:latin typeface="Myriad Pro"/>
                <a:ea typeface="Calibri"/>
                <a:cs typeface="Times New Roman"/>
              </a:rPr>
              <a:t>The use of certain GM methods does not necessarily mean that a GM strategy (or consciously planned approach) is in place. </a:t>
            </a:r>
          </a:p>
          <a:p>
            <a:pPr algn="just">
              <a:spcAft>
                <a:spcPts val="1200"/>
              </a:spcAft>
              <a:defRPr/>
            </a:pPr>
            <a:r>
              <a:rPr lang="en-US" sz="1100" b="1" dirty="0" smtClean="0">
                <a:latin typeface="Myriad Pro" pitchFamily="34" charset="0"/>
              </a:rPr>
              <a:t>GM seems to be on a sidetrack, not well connected to the mainstream of governmental policies.</a:t>
            </a:r>
          </a:p>
          <a:p>
            <a:pPr algn="just">
              <a:spcAft>
                <a:spcPts val="1200"/>
              </a:spcAft>
              <a:defRPr/>
            </a:pPr>
            <a:r>
              <a:rPr lang="en-US" sz="1100" dirty="0" smtClean="0">
                <a:latin typeface="Myriad Pro"/>
                <a:ea typeface="Calibri"/>
                <a:cs typeface="Times New Roman"/>
              </a:rPr>
              <a:t>Important positive drivers for gender mainstreaming:</a:t>
            </a:r>
          </a:p>
          <a:p>
            <a:pPr marL="1200150" lvl="2" indent="-285750" algn="just">
              <a:spcAft>
                <a:spcPts val="1200"/>
              </a:spcAft>
              <a:buFont typeface="Wingdings" pitchFamily="2" charset="2"/>
              <a:buChar char="§"/>
              <a:defRPr/>
            </a:pPr>
            <a:r>
              <a:rPr lang="en-US" sz="1100" dirty="0" smtClean="0">
                <a:latin typeface="Myriad Pro"/>
                <a:ea typeface="Calibri"/>
                <a:cs typeface="Times New Roman"/>
              </a:rPr>
              <a:t>the EU </a:t>
            </a:r>
            <a:r>
              <a:rPr lang="en-US" sz="1100" dirty="0" err="1" smtClean="0">
                <a:latin typeface="Myriad Pro"/>
                <a:ea typeface="Calibri"/>
                <a:cs typeface="Times New Roman"/>
              </a:rPr>
              <a:t>thorugh</a:t>
            </a:r>
            <a:r>
              <a:rPr lang="en-US" sz="1100" dirty="0" smtClean="0">
                <a:latin typeface="Myriad Pro"/>
                <a:ea typeface="Calibri"/>
                <a:cs typeface="Times New Roman"/>
              </a:rPr>
              <a:t> legislation and the EC through its funding </a:t>
            </a:r>
            <a:r>
              <a:rPr lang="en-US" sz="1100" dirty="0" err="1" smtClean="0">
                <a:latin typeface="Myriad Pro"/>
                <a:ea typeface="Calibri"/>
                <a:cs typeface="Times New Roman"/>
              </a:rPr>
              <a:t>programmes</a:t>
            </a:r>
            <a:endParaRPr lang="en-US" sz="1100" dirty="0" smtClean="0">
              <a:latin typeface="Myriad Pro"/>
              <a:ea typeface="Calibri"/>
              <a:cs typeface="Times New Roman"/>
            </a:endParaRPr>
          </a:p>
          <a:p>
            <a:pPr marL="1200150" lvl="2" indent="-285750" algn="just">
              <a:spcAft>
                <a:spcPts val="1200"/>
              </a:spcAft>
              <a:buFont typeface="Wingdings" pitchFamily="2" charset="2"/>
              <a:buChar char="§"/>
              <a:defRPr/>
            </a:pPr>
            <a:r>
              <a:rPr lang="en-US" sz="1100" dirty="0" smtClean="0">
                <a:latin typeface="Myriad Pro"/>
                <a:ea typeface="Calibri"/>
                <a:cs typeface="Times New Roman"/>
              </a:rPr>
              <a:t>the United Nations, although to a lesser extent</a:t>
            </a:r>
          </a:p>
          <a:p>
            <a:pPr algn="just">
              <a:spcAft>
                <a:spcPts val="1200"/>
              </a:spcAft>
              <a:buFont typeface="Wingdings" pitchFamily="2" charset="2"/>
              <a:buNone/>
              <a:defRPr/>
            </a:pPr>
            <a:r>
              <a:rPr lang="en-US" sz="1100" dirty="0" smtClean="0">
                <a:latin typeface="Myriad Pro"/>
                <a:ea typeface="Calibri"/>
                <a:cs typeface="Times New Roman"/>
              </a:rPr>
              <a:t>However, these </a:t>
            </a:r>
            <a:r>
              <a:rPr lang="en-US" sz="1100" dirty="0" err="1" smtClean="0">
                <a:latin typeface="Myriad Pro"/>
                <a:ea typeface="Calibri"/>
                <a:cs typeface="Times New Roman"/>
              </a:rPr>
              <a:t>organisations</a:t>
            </a:r>
            <a:r>
              <a:rPr lang="en-US" sz="1100" dirty="0" smtClean="0">
                <a:latin typeface="Myriad Pro"/>
                <a:ea typeface="Calibri"/>
                <a:cs typeface="Times New Roman"/>
              </a:rPr>
              <a:t> are weakening their pushing efforts, which has noticeable effects in terms of reduced efforts undertaken in the Member States.</a:t>
            </a:r>
          </a:p>
          <a:p>
            <a:pPr algn="just">
              <a:spcAft>
                <a:spcPts val="1200"/>
              </a:spcAft>
              <a:buFont typeface="Wingdings" pitchFamily="2" charset="2"/>
              <a:buNone/>
              <a:defRPr/>
            </a:pPr>
            <a:r>
              <a:rPr lang="en-US" sz="1100" dirty="0" smtClean="0">
                <a:latin typeface="Myriad Pro"/>
                <a:ea typeface="Calibri"/>
                <a:cs typeface="Times New Roman"/>
              </a:rPr>
              <a:t>This might be one of the reasons that backsliding and a reversal of progress are found in several EU Member States.</a:t>
            </a:r>
          </a:p>
          <a:p>
            <a:pPr eaLnBrk="1" fontAlgn="auto" hangingPunct="1">
              <a:spcBef>
                <a:spcPts val="0"/>
              </a:spcBef>
              <a:spcAft>
                <a:spcPts val="0"/>
              </a:spcAft>
              <a:defRPr/>
            </a:pPr>
            <a:r>
              <a:rPr lang="en-GB" sz="1100" dirty="0" smtClean="0"/>
              <a:t>Access to gender expertise is still not widely available to a majority of Member States. This situation only partly accounts for the under-development of research and expertise on gender, as the expertise necessary to inform policy making is at hand in most of the MS. This is also confirmed by the EIGE’s project on Gender Training and mapping of gender trainers in the EU. Therefore, in most of the cases, it rather indicates that available gender expertise is consulted only on an ad-hoc basis, and not embedded in the policy process, when it is not simply disregarded. This lack of access to gender expertise also applies to the intra-institutional level. This considerably limits the capacity of policy actors to articulate a structured understanding of gender (in)equalities in a majority of countries, also due to the lack of comprehensive and systematically collected sex-disaggregated data.</a:t>
            </a:r>
          </a:p>
          <a:p>
            <a:pPr algn="just">
              <a:spcAft>
                <a:spcPts val="1200"/>
              </a:spcAft>
              <a:buFont typeface="Courier New" pitchFamily="49" charset="0"/>
              <a:buNone/>
              <a:defRPr/>
            </a:pPr>
            <a:endParaRPr lang="en-US" dirty="0" smtClean="0">
              <a:latin typeface="Myriad Pro"/>
              <a:ea typeface="Calibri"/>
              <a:cs typeface="Times New Roman"/>
            </a:endParaRPr>
          </a:p>
          <a:p>
            <a:pPr>
              <a:defRPr/>
            </a:pPr>
            <a:r>
              <a:rPr lang="en-GB" dirty="0" smtClean="0"/>
              <a:t>Those recommendation are going to be used into</a:t>
            </a:r>
            <a:r>
              <a:rPr lang="en-GB" baseline="0" dirty="0" smtClean="0"/>
              <a:t> the council conclusion</a:t>
            </a: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9EA1FC29-C4AA-4FB9-A0A9-8334ED8D6E3A}" type="slidenum">
              <a:rPr lang="en-GB">
                <a:solidFill>
                  <a:prstClr val="black"/>
                </a:solidFill>
              </a:rPr>
              <a:pPr>
                <a:defRPr/>
              </a:pPr>
              <a:t>29</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None/>
              <a:defRPr/>
            </a:pPr>
            <a:r>
              <a:rPr lang="en-GB" dirty="0" smtClean="0">
                <a:latin typeface="Myriad Pro" pitchFamily="34" charset="0"/>
              </a:rPr>
              <a:t>Examination of experiences from the countries that made the biggest progress in GM show that what is necessary is:</a:t>
            </a:r>
          </a:p>
          <a:p>
            <a:pPr marL="171450" indent="-171450" eaLnBrk="1" fontAlgn="auto" hangingPunct="1">
              <a:spcBef>
                <a:spcPts val="0"/>
              </a:spcBef>
              <a:spcAft>
                <a:spcPts val="0"/>
              </a:spcAft>
              <a:buFont typeface="Arial" pitchFamily="34" charset="0"/>
              <a:buChar char="•"/>
              <a:defRPr/>
            </a:pPr>
            <a:r>
              <a:rPr lang="en-GB" dirty="0" smtClean="0">
                <a:latin typeface="Myriad Pro" pitchFamily="34" charset="0"/>
              </a:rPr>
              <a:t>Strengthening </a:t>
            </a:r>
            <a:r>
              <a:rPr lang="en-GB" b="1" dirty="0" smtClean="0">
                <a:latin typeface="Myriad Pro" pitchFamily="34" charset="0"/>
              </a:rPr>
              <a:t>legal obligations for gender mainstreaming, including for the use of tools and methods</a:t>
            </a:r>
            <a:r>
              <a:rPr lang="en-GB" dirty="0" smtClean="0">
                <a:latin typeface="Myriad Pro" pitchFamily="34" charset="0"/>
              </a:rPr>
              <a:t> such as Gender Impact Assessment;</a:t>
            </a:r>
          </a:p>
          <a:p>
            <a:pPr marL="171450" indent="-171450">
              <a:buFont typeface="Arial" pitchFamily="34" charset="0"/>
              <a:buChar char="•"/>
              <a:defRPr/>
            </a:pPr>
            <a:r>
              <a:rPr lang="en-GB" dirty="0" smtClean="0"/>
              <a:t>Establishment or strengthening of </a:t>
            </a:r>
            <a:r>
              <a:rPr lang="en-GB" b="1" dirty="0" smtClean="0"/>
              <a:t>an inter-ministerial structure and focal points in every ministry</a:t>
            </a:r>
            <a:r>
              <a:rPr lang="en-GB" dirty="0" smtClean="0"/>
              <a:t> and ensuring enhanced </a:t>
            </a:r>
            <a:r>
              <a:rPr lang="en-GB" b="1" dirty="0" smtClean="0"/>
              <a:t>networking and cooperation </a:t>
            </a:r>
            <a:r>
              <a:rPr lang="en-GB" dirty="0" smtClean="0"/>
              <a:t>within the structure and with the governmental body on gender equality.</a:t>
            </a:r>
          </a:p>
          <a:p>
            <a:pPr marL="171450" indent="-171450">
              <a:buFont typeface="Arial" pitchFamily="34" charset="0"/>
              <a:buChar char="•"/>
              <a:defRPr/>
            </a:pPr>
            <a:r>
              <a:rPr lang="en-GB" dirty="0" smtClean="0"/>
              <a:t>Promotion of </a:t>
            </a:r>
            <a:r>
              <a:rPr lang="en-GB" b="1" dirty="0" smtClean="0"/>
              <a:t>consultation of the governmental body for GE by other departments and ministries</a:t>
            </a:r>
            <a:r>
              <a:rPr lang="en-GB" dirty="0" smtClean="0"/>
              <a:t>, and have regard for the consultation results by adjusting policies/legislation or programmes by making this a legal obligation with all new policies and legislation.</a:t>
            </a:r>
          </a:p>
          <a:p>
            <a:pPr marL="171450" indent="-171450">
              <a:buFont typeface="Arial" pitchFamily="34" charset="0"/>
              <a:buChar char="•"/>
              <a:defRPr/>
            </a:pPr>
            <a:r>
              <a:rPr lang="en-US" dirty="0" smtClean="0"/>
              <a:t>Strengthening the legal and institutional commitment to improving </a:t>
            </a:r>
            <a:r>
              <a:rPr lang="en-US" b="1" dirty="0" smtClean="0"/>
              <a:t>gender competence of civil servants across the different sectors</a:t>
            </a:r>
            <a:r>
              <a:rPr lang="en-US" dirty="0" smtClean="0"/>
              <a:t>.</a:t>
            </a:r>
            <a:endParaRPr lang="en-GB" dirty="0" smtClean="0"/>
          </a:p>
          <a:p>
            <a:pPr marL="171450" indent="-171450">
              <a:buFont typeface="Arial" pitchFamily="34" charset="0"/>
              <a:buChar char="•"/>
              <a:defRPr/>
            </a:pPr>
            <a:r>
              <a:rPr lang="en-US" dirty="0" smtClean="0"/>
              <a:t>Ensure that </a:t>
            </a:r>
            <a:r>
              <a:rPr lang="en-US" b="1" dirty="0" smtClean="0"/>
              <a:t>gender training provision goes beyond generic, one-off courses</a:t>
            </a:r>
            <a:r>
              <a:rPr lang="en-US" dirty="0" smtClean="0"/>
              <a:t>; that it is a continuous task that takes into account the needs of participants.</a:t>
            </a:r>
            <a:endParaRPr lang="en-GB" dirty="0" smtClean="0"/>
          </a:p>
          <a:p>
            <a:pPr marL="285750" indent="-285750">
              <a:buFont typeface="Wingdings" pitchFamily="2" charset="2"/>
              <a:buChar char="Ø"/>
              <a:defRPr/>
            </a:pPr>
            <a:r>
              <a:rPr lang="en-GB" dirty="0" smtClean="0">
                <a:latin typeface="Myriad Pro" pitchFamily="34" charset="0"/>
              </a:rPr>
              <a:t>Establish or strengthen an inter-ministerial structure and ensure enhanced </a:t>
            </a:r>
            <a:r>
              <a:rPr lang="en-GB" b="1" dirty="0" smtClean="0">
                <a:latin typeface="Myriad Pro" pitchFamily="34" charset="0"/>
              </a:rPr>
              <a:t>networking and cooperation</a:t>
            </a:r>
            <a:r>
              <a:rPr lang="en-GB" dirty="0" smtClean="0">
                <a:latin typeface="Myriad Pro" pitchFamily="34" charset="0"/>
              </a:rPr>
              <a:t> within the structure and consultation with the governmental body on gender equality;</a:t>
            </a:r>
          </a:p>
          <a:p>
            <a:pPr marL="285750" indent="-285750">
              <a:buFont typeface="Wingdings" pitchFamily="2" charset="2"/>
              <a:buChar char="Ø"/>
              <a:defRPr/>
            </a:pPr>
            <a:r>
              <a:rPr lang="en-GB" dirty="0" smtClean="0">
                <a:latin typeface="Myriad Pro" pitchFamily="34" charset="0"/>
              </a:rPr>
              <a:t>Introduce legal obligations for the </a:t>
            </a:r>
            <a:r>
              <a:rPr lang="en-GB" b="1" dirty="0" smtClean="0">
                <a:latin typeface="Myriad Pro" pitchFamily="34" charset="0"/>
              </a:rPr>
              <a:t>use of GM tools and methods</a:t>
            </a:r>
            <a:r>
              <a:rPr lang="en-GB" dirty="0" smtClean="0">
                <a:latin typeface="Myriad Pro" pitchFamily="34" charset="0"/>
              </a:rPr>
              <a:t>, including gender analysis, gender impact assessments and gender budgeting;</a:t>
            </a:r>
          </a:p>
          <a:p>
            <a:pPr marL="285750" indent="-285750">
              <a:buFont typeface="Wingdings" pitchFamily="2" charset="2"/>
              <a:buChar char="Ø"/>
              <a:defRPr/>
            </a:pPr>
            <a:r>
              <a:rPr lang="en-US" dirty="0" smtClean="0">
                <a:latin typeface="Myriad Pro" pitchFamily="34" charset="0"/>
              </a:rPr>
              <a:t>Strengthen the legal and institutional </a:t>
            </a:r>
            <a:r>
              <a:rPr lang="en-US" b="1" dirty="0" smtClean="0">
                <a:latin typeface="Myriad Pro" pitchFamily="34" charset="0"/>
              </a:rPr>
              <a:t>commitment to improving gender competence </a:t>
            </a:r>
            <a:r>
              <a:rPr lang="en-US" dirty="0" smtClean="0">
                <a:latin typeface="Myriad Pro" pitchFamily="34" charset="0"/>
              </a:rPr>
              <a:t>of civil servants across the different sectors.</a:t>
            </a:r>
            <a:endParaRPr lang="en-GB" dirty="0" smtClean="0">
              <a:latin typeface="Myriad Pro" pitchFamily="34" charset="0"/>
            </a:endParaRPr>
          </a:p>
          <a:p>
            <a:pPr>
              <a:defRPr/>
            </a:pPr>
            <a:endParaRPr lang="en-GB" dirty="0" smtClean="0"/>
          </a:p>
        </p:txBody>
      </p:sp>
      <p:sp>
        <p:nvSpPr>
          <p:cNvPr id="4" name="Slide Number Placeholder 3"/>
          <p:cNvSpPr>
            <a:spLocks noGrp="1"/>
          </p:cNvSpPr>
          <p:nvPr>
            <p:ph type="sldNum" sz="quarter" idx="5"/>
          </p:nvPr>
        </p:nvSpPr>
        <p:spPr/>
        <p:txBody>
          <a:bodyPr/>
          <a:lstStyle/>
          <a:p>
            <a:pPr>
              <a:defRPr/>
            </a:pPr>
            <a:fld id="{22B52398-E07F-46B0-B5F4-5D918B220EB2}" type="slidenum">
              <a:rPr lang="en-GB">
                <a:solidFill>
                  <a:prstClr val="black"/>
                </a:solidFill>
              </a:rPr>
              <a:pPr>
                <a:defRPr/>
              </a:pPr>
              <a:t>30</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Treaty of Rome (1957):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[…]men and women should receive equal pay for equal work( and work for  equal value).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Amsterdam Treaty (1997):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 Community shall aim to eliminate inequalities, and to promote equality, between men and women.</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equality between men and women with regard to labour market opportunities and treatment at work</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adopt measures to ensure the application of the principle of equal opportunities and equal treatment of men and women in matters of employment and occupation, including the principle of equal pay for equal work or work of equal value.</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Lisbon Treaty (2007/C306/01) emphasised</a:t>
            </a:r>
          </a:p>
          <a:p>
            <a:r>
              <a:rPr lang="en-GB" sz="1200" b="0" i="0" u="none" strike="noStrike" kern="1200" baseline="0" dirty="0" smtClean="0">
                <a:solidFill>
                  <a:schemeClr val="tx1"/>
                </a:solidFill>
                <a:latin typeface="+mn-lt"/>
                <a:ea typeface="+mn-ea"/>
                <a:cs typeface="+mn-cs"/>
              </a:rPr>
              <a:t>the importance of eliminating all types of discrimination,</a:t>
            </a:r>
          </a:p>
          <a:p>
            <a:r>
              <a:rPr lang="en-GB" sz="1200" b="0" i="0" u="none" strike="noStrike" kern="1200" baseline="0" dirty="0" smtClean="0">
                <a:solidFill>
                  <a:schemeClr val="tx1"/>
                </a:solidFill>
                <a:latin typeface="+mn-lt"/>
                <a:ea typeface="+mn-ea"/>
                <a:cs typeface="+mn-cs"/>
              </a:rPr>
              <a:t>including those based on sex, through the Charter of</a:t>
            </a:r>
          </a:p>
          <a:p>
            <a:r>
              <a:rPr lang="en-GB" sz="1200" b="0" i="0" u="none" strike="noStrike" kern="1200" baseline="0" dirty="0" smtClean="0">
                <a:solidFill>
                  <a:schemeClr val="tx1"/>
                </a:solidFill>
                <a:latin typeface="+mn-lt"/>
                <a:ea typeface="+mn-ea"/>
                <a:cs typeface="+mn-cs"/>
              </a:rPr>
              <a:t>Fundamental Rights of the European Union (2000/C364/01),</a:t>
            </a:r>
          </a:p>
          <a:p>
            <a:r>
              <a:rPr lang="en-GB" sz="1200" b="0" i="0" u="none" strike="noStrike" kern="1200" baseline="0" dirty="0" smtClean="0">
                <a:solidFill>
                  <a:schemeClr val="tx1"/>
                </a:solidFill>
                <a:latin typeface="+mn-lt"/>
                <a:ea typeface="+mn-ea"/>
                <a:cs typeface="+mn-cs"/>
              </a:rPr>
              <a:t>and gave renewed attention to how gender-based violence</a:t>
            </a:r>
          </a:p>
          <a:p>
            <a:r>
              <a:rPr lang="en-GB" sz="1200" b="0" i="0" u="none" strike="noStrike" kern="1200" baseline="0" dirty="0" smtClean="0">
                <a:solidFill>
                  <a:schemeClr val="tx1"/>
                </a:solidFill>
                <a:latin typeface="+mn-lt"/>
                <a:ea typeface="+mn-ea"/>
                <a:cs typeface="+mn-cs"/>
              </a:rPr>
              <a:t>of the European Union (2000/C 364/01) threatened</a:t>
            </a:r>
          </a:p>
          <a:p>
            <a:r>
              <a:rPr lang="en-GB" sz="1200" b="0" i="0" u="none" strike="noStrike" kern="1200" baseline="0" dirty="0" smtClean="0">
                <a:solidFill>
                  <a:schemeClr val="tx1"/>
                </a:solidFill>
                <a:latin typeface="+mn-lt"/>
                <a:ea typeface="+mn-ea"/>
                <a:cs typeface="+mn-cs"/>
              </a:rPr>
              <a:t>the integrity and dignity of women and men in the EU.</a:t>
            </a:r>
            <a:endParaRPr lang="en-GB" sz="1200" b="0" i="0" kern="1200" dirty="0" smtClean="0">
              <a:solidFill>
                <a:schemeClr val="tx1"/>
              </a:solidFill>
              <a:effectLst/>
              <a:latin typeface="+mn-lt"/>
              <a:ea typeface="+mn-ea"/>
              <a:cs typeface="+mn-cs"/>
            </a:endParaRPr>
          </a:p>
          <a:p>
            <a:pPr fontAlgn="t"/>
            <a:endParaRPr lang="en-GB" sz="1200" b="0" i="0" kern="1200" dirty="0" smtClean="0">
              <a:solidFill>
                <a:schemeClr val="tx1"/>
              </a:solidFill>
              <a:effectLst/>
              <a:latin typeface="+mn-lt"/>
              <a:ea typeface="+mn-ea"/>
              <a:cs typeface="+mn-cs"/>
            </a:endParaRPr>
          </a:p>
          <a:p>
            <a:pPr fontAlgn="t"/>
            <a:r>
              <a:rPr lang="en-GB" sz="1200" b="0" i="0" kern="1200" dirty="0" smtClean="0">
                <a:solidFill>
                  <a:schemeClr val="tx1"/>
                </a:solidFill>
                <a:effectLst/>
                <a:latin typeface="+mn-lt"/>
                <a:ea typeface="+mn-ea"/>
                <a:cs typeface="+mn-cs"/>
              </a:rPr>
              <a:t>The Europe 2020 strategy is about delivering growth that is: </a:t>
            </a:r>
            <a:r>
              <a:rPr lang="en-GB" sz="1200" b="0" i="0" u="sng" kern="1200" dirty="0" smtClean="0">
                <a:solidFill>
                  <a:schemeClr val="tx1"/>
                </a:solidFill>
                <a:effectLst/>
                <a:latin typeface="+mn-lt"/>
                <a:ea typeface="+mn-ea"/>
                <a:cs typeface="+mn-cs"/>
                <a:hlinkClick r:id="rId3" tooltip="smart"/>
              </a:rPr>
              <a:t>smart</a:t>
            </a:r>
            <a:r>
              <a:rPr lang="en-GB" sz="1200" b="0" i="0" kern="1200" dirty="0" smtClean="0">
                <a:solidFill>
                  <a:schemeClr val="tx1"/>
                </a:solidFill>
                <a:effectLst/>
                <a:latin typeface="+mn-lt"/>
                <a:ea typeface="+mn-ea"/>
                <a:cs typeface="+mn-cs"/>
              </a:rPr>
              <a:t>, through more effective investments in education, research and innovation; </a:t>
            </a:r>
            <a:r>
              <a:rPr lang="en-GB" sz="1200" b="0" i="0" u="sng" kern="1200" dirty="0" smtClean="0">
                <a:solidFill>
                  <a:schemeClr val="tx1"/>
                </a:solidFill>
                <a:effectLst/>
                <a:latin typeface="+mn-lt"/>
                <a:ea typeface="+mn-ea"/>
                <a:cs typeface="+mn-cs"/>
                <a:hlinkClick r:id="rId4" tooltip="sustainable"/>
              </a:rPr>
              <a:t>sustainable</a:t>
            </a:r>
            <a:r>
              <a:rPr lang="en-GB" sz="1200" b="0" i="0" kern="1200" dirty="0" smtClean="0">
                <a:solidFill>
                  <a:schemeClr val="tx1"/>
                </a:solidFill>
                <a:effectLst/>
                <a:latin typeface="+mn-lt"/>
                <a:ea typeface="+mn-ea"/>
                <a:cs typeface="+mn-cs"/>
              </a:rPr>
              <a:t>, thanks to a decisive move towards a low-carbon economy; and </a:t>
            </a:r>
            <a:r>
              <a:rPr lang="en-GB" sz="1200" b="0" i="0" u="sng" kern="1200" dirty="0" smtClean="0">
                <a:solidFill>
                  <a:schemeClr val="tx1"/>
                </a:solidFill>
                <a:effectLst/>
                <a:latin typeface="+mn-lt"/>
                <a:ea typeface="+mn-ea"/>
                <a:cs typeface="+mn-cs"/>
                <a:hlinkClick r:id="rId5" tooltip="inclusive"/>
              </a:rPr>
              <a:t>inclusive</a:t>
            </a:r>
            <a:r>
              <a:rPr lang="en-GB" sz="1200" b="0" i="0" kern="1200" dirty="0" smtClean="0">
                <a:solidFill>
                  <a:schemeClr val="tx1"/>
                </a:solidFill>
                <a:effectLst/>
                <a:latin typeface="+mn-lt"/>
                <a:ea typeface="+mn-ea"/>
                <a:cs typeface="+mn-cs"/>
              </a:rPr>
              <a:t>, with a strong emphasis on job creation and poverty reduction. The strategy is focused on five ambitious goals in the areas of employment, innovation, education, poverty reduction and climate/energy. </a:t>
            </a:r>
            <a:endParaRPr lang="en-GB" sz="1200" b="1" i="0" kern="1200" dirty="0" smtClean="0">
              <a:solidFill>
                <a:schemeClr val="tx1"/>
              </a:solidFill>
              <a:effectLst/>
              <a:latin typeface="+mn-lt"/>
              <a:ea typeface="+mn-ea"/>
              <a:cs typeface="+mn-cs"/>
            </a:endParaRPr>
          </a:p>
          <a:p>
            <a:pPr fontAlgn="t"/>
            <a:endParaRPr lang="en-GB" sz="1200" b="1" i="0" kern="1200" dirty="0" smtClean="0">
              <a:solidFill>
                <a:schemeClr val="tx1"/>
              </a:solidFill>
              <a:effectLst/>
              <a:latin typeface="+mn-lt"/>
              <a:ea typeface="+mn-ea"/>
              <a:cs typeface="+mn-cs"/>
            </a:endParaRPr>
          </a:p>
          <a:p>
            <a:pPr fontAlgn="t"/>
            <a:r>
              <a:rPr lang="en-GB" sz="1200" b="1" i="0" kern="1200" dirty="0" smtClean="0">
                <a:solidFill>
                  <a:schemeClr val="tx1"/>
                </a:solidFill>
                <a:effectLst/>
                <a:latin typeface="+mn-lt"/>
                <a:ea typeface="+mn-ea"/>
                <a:cs typeface="+mn-cs"/>
              </a:rPr>
              <a:t>How will the EU boost smart growth?</a:t>
            </a:r>
          </a:p>
          <a:p>
            <a:pPr fontAlgn="t"/>
            <a:r>
              <a:rPr lang="en-GB" sz="1200" b="0" i="0" kern="1200" dirty="0" smtClean="0">
                <a:solidFill>
                  <a:schemeClr val="tx1"/>
                </a:solidFill>
                <a:effectLst/>
                <a:latin typeface="+mn-lt"/>
                <a:ea typeface="+mn-ea"/>
                <a:cs typeface="+mn-cs"/>
              </a:rPr>
              <a:t>Through 3 </a:t>
            </a:r>
            <a:r>
              <a:rPr lang="en-GB" sz="1200" b="1" i="0" kern="1200" dirty="0" smtClean="0">
                <a:solidFill>
                  <a:schemeClr val="tx1"/>
                </a:solidFill>
                <a:effectLst/>
                <a:latin typeface="+mn-lt"/>
                <a:ea typeface="+mn-ea"/>
                <a:cs typeface="+mn-cs"/>
              </a:rPr>
              <a:t>flagship initiatives</a:t>
            </a:r>
            <a:r>
              <a:rPr lang="en-GB" sz="1200" b="0" i="0" kern="1200" dirty="0" smtClean="0">
                <a:solidFill>
                  <a:schemeClr val="tx1"/>
                </a:solidFill>
                <a:effectLst/>
                <a:latin typeface="+mn-lt"/>
                <a:ea typeface="+mn-ea"/>
                <a:cs typeface="+mn-cs"/>
              </a:rPr>
              <a:t>:</a:t>
            </a:r>
          </a:p>
          <a:p>
            <a:pPr fontAlgn="t"/>
            <a:endParaRPr lang="en-GB" sz="1200" b="0" i="0" kern="1200" dirty="0" smtClean="0">
              <a:solidFill>
                <a:schemeClr val="tx1"/>
              </a:solidFill>
              <a:effectLst/>
              <a:latin typeface="+mn-lt"/>
              <a:ea typeface="+mn-ea"/>
              <a:cs typeface="+mn-cs"/>
            </a:endParaRPr>
          </a:p>
          <a:p>
            <a:pPr fontAlgn="t"/>
            <a:endParaRPr lang="en-GB" sz="1200" b="0" i="0" kern="1200" dirty="0" smtClean="0">
              <a:solidFill>
                <a:schemeClr val="tx1"/>
              </a:solidFill>
              <a:effectLst/>
              <a:latin typeface="+mn-lt"/>
              <a:ea typeface="+mn-ea"/>
              <a:cs typeface="+mn-cs"/>
            </a:endParaRPr>
          </a:p>
          <a:p>
            <a:pPr fontAlgn="t"/>
            <a:r>
              <a:rPr lang="en-GB" sz="1200" b="0" i="0" kern="1200" dirty="0" smtClean="0">
                <a:solidFill>
                  <a:schemeClr val="tx1"/>
                </a:solidFill>
                <a:effectLst/>
                <a:latin typeface="+mn-lt"/>
                <a:ea typeface="+mn-ea"/>
                <a:cs typeface="+mn-cs"/>
              </a:rPr>
              <a:t>1. </a:t>
            </a:r>
            <a:r>
              <a:rPr lang="en-GB" sz="1200" b="0" i="0" u="sng" kern="1200" dirty="0" smtClean="0">
                <a:solidFill>
                  <a:schemeClr val="tx1"/>
                </a:solidFill>
                <a:effectLst/>
                <a:latin typeface="+mn-lt"/>
                <a:ea typeface="+mn-ea"/>
                <a:cs typeface="+mn-cs"/>
                <a:hlinkClick r:id="rId6" tooltip="Digital agenda for Europe"/>
              </a:rPr>
              <a:t>Digital agenda for Europe</a:t>
            </a:r>
            <a:r>
              <a:rPr lang="en-GB" sz="1200" b="0" i="0" kern="1200" dirty="0" smtClean="0">
                <a:solidFill>
                  <a:schemeClr val="tx1"/>
                </a:solidFill>
                <a:effectLst/>
                <a:latin typeface="+mn-lt"/>
                <a:ea typeface="+mn-ea"/>
                <a:cs typeface="+mn-cs"/>
              </a:rPr>
              <a:t>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Creating a single digital market based on </a:t>
            </a:r>
            <a:r>
              <a:rPr lang="en-GB" sz="1200" b="1" i="0" kern="1200" dirty="0" smtClean="0">
                <a:solidFill>
                  <a:schemeClr val="tx1"/>
                </a:solidFill>
                <a:effectLst/>
                <a:latin typeface="+mn-lt"/>
                <a:ea typeface="+mn-ea"/>
                <a:cs typeface="+mn-cs"/>
              </a:rPr>
              <a:t>fast/ultrafast internet</a:t>
            </a:r>
            <a:r>
              <a:rPr lang="en-GB" sz="1200" b="0" i="0" kern="1200" dirty="0" smtClean="0">
                <a:solidFill>
                  <a:schemeClr val="tx1"/>
                </a:solidFill>
                <a:effectLst/>
                <a:latin typeface="+mn-lt"/>
                <a:ea typeface="+mn-ea"/>
                <a:cs typeface="+mn-cs"/>
              </a:rPr>
              <a:t> and </a:t>
            </a:r>
            <a:r>
              <a:rPr lang="en-GB" sz="1200" b="1" i="0" kern="1200" dirty="0" smtClean="0">
                <a:solidFill>
                  <a:schemeClr val="tx1"/>
                </a:solidFill>
                <a:effectLst/>
                <a:latin typeface="+mn-lt"/>
                <a:ea typeface="+mn-ea"/>
                <a:cs typeface="+mn-cs"/>
              </a:rPr>
              <a:t>interoperable applications</a:t>
            </a:r>
            <a:r>
              <a:rPr lang="en-GB" sz="1200" b="0" i="0" kern="1200" dirty="0" smtClean="0">
                <a:solidFill>
                  <a:schemeClr val="tx1"/>
                </a:solidFill>
                <a:effectLst/>
                <a:latin typeface="+mn-lt"/>
                <a:ea typeface="+mn-ea"/>
                <a:cs typeface="+mn-cs"/>
              </a:rPr>
              <a:t>:</a:t>
            </a:r>
          </a:p>
          <a:p>
            <a:pPr lvl="1" fontAlgn="t"/>
            <a:r>
              <a:rPr lang="en-GB" sz="1200" b="0" i="0" kern="1200" dirty="0" smtClean="0">
                <a:solidFill>
                  <a:schemeClr val="tx1"/>
                </a:solidFill>
                <a:effectLst/>
                <a:latin typeface="+mn-lt"/>
                <a:ea typeface="+mn-ea"/>
                <a:cs typeface="+mn-cs"/>
              </a:rPr>
              <a:t>by 2013: broadband access for all</a:t>
            </a:r>
          </a:p>
          <a:p>
            <a:pPr lvl="1" fontAlgn="t"/>
            <a:r>
              <a:rPr lang="en-GB" sz="1200" b="0" i="0" kern="1200" dirty="0" smtClean="0">
                <a:solidFill>
                  <a:schemeClr val="tx1"/>
                </a:solidFill>
                <a:effectLst/>
                <a:latin typeface="+mn-lt"/>
                <a:ea typeface="+mn-ea"/>
                <a:cs typeface="+mn-cs"/>
              </a:rPr>
              <a:t>by 2020: access for all to much higher internet speeds (30 Mbps or above)</a:t>
            </a:r>
          </a:p>
          <a:p>
            <a:pPr lvl="1" fontAlgn="t"/>
            <a:r>
              <a:rPr lang="en-GB" sz="1200" b="0" i="0" kern="1200" dirty="0" smtClean="0">
                <a:solidFill>
                  <a:schemeClr val="tx1"/>
                </a:solidFill>
                <a:effectLst/>
                <a:latin typeface="+mn-lt"/>
                <a:ea typeface="+mn-ea"/>
                <a:cs typeface="+mn-cs"/>
              </a:rPr>
              <a:t>by 2020: 50% or more of European households with internet connections above 100 Mbps.</a:t>
            </a:r>
          </a:p>
          <a:p>
            <a:pPr lvl="1" fontAlgn="t"/>
            <a:endParaRPr lang="en-GB" sz="1200" b="0" i="0" kern="1200" dirty="0" smtClean="0">
              <a:solidFill>
                <a:schemeClr val="tx1"/>
              </a:solidFill>
              <a:effectLst/>
              <a:latin typeface="+mn-lt"/>
              <a:ea typeface="+mn-ea"/>
              <a:cs typeface="+mn-cs"/>
            </a:endParaRPr>
          </a:p>
          <a:p>
            <a:pPr fontAlgn="t"/>
            <a:r>
              <a:rPr lang="en-GB" sz="1200" b="1" i="0" u="sng" kern="1200" dirty="0" smtClean="0">
                <a:solidFill>
                  <a:srgbClr val="FF0000"/>
                </a:solidFill>
                <a:effectLst/>
                <a:latin typeface="+mn-lt"/>
                <a:ea typeface="+mn-ea"/>
                <a:cs typeface="+mn-cs"/>
              </a:rPr>
              <a:t>2. </a:t>
            </a:r>
            <a:r>
              <a:rPr lang="en-GB" sz="1200" b="1" i="0" u="sng" kern="1200" dirty="0" smtClean="0">
                <a:solidFill>
                  <a:srgbClr val="FF0000"/>
                </a:solidFill>
                <a:effectLst/>
                <a:latin typeface="+mn-lt"/>
                <a:ea typeface="+mn-ea"/>
                <a:cs typeface="+mn-cs"/>
                <a:hlinkClick r:id="rId7" tooltip="Innovation Union"/>
              </a:rPr>
              <a:t>Innovation Union</a:t>
            </a:r>
            <a:endParaRPr lang="en-GB" sz="1200" b="1" i="0" u="sng" kern="1200" dirty="0" smtClean="0">
              <a:solidFill>
                <a:srgbClr val="FF0000"/>
              </a:solidFill>
              <a:effectLst/>
              <a:latin typeface="+mn-lt"/>
              <a:ea typeface="+mn-ea"/>
              <a:cs typeface="+mn-cs"/>
            </a:endParaRPr>
          </a:p>
          <a:p>
            <a:pPr lvl="1" fontAlgn="t"/>
            <a:r>
              <a:rPr lang="en-GB" sz="1200" b="1" i="0" u="sng" kern="1200" dirty="0" smtClean="0">
                <a:solidFill>
                  <a:srgbClr val="FF0000"/>
                </a:solidFill>
                <a:effectLst/>
                <a:latin typeface="+mn-lt"/>
                <a:ea typeface="+mn-ea"/>
                <a:cs typeface="+mn-cs"/>
              </a:rPr>
              <a:t>refocusing R&amp;D and innovation policy on major challenges for our society like climate change, energy and resource efficiency, health and demographic change</a:t>
            </a:r>
          </a:p>
          <a:p>
            <a:pPr lvl="1" fontAlgn="t"/>
            <a:endParaRPr lang="en-GB" sz="1200" b="1" i="0" u="sng" kern="1200" dirty="0" smtClean="0">
              <a:solidFill>
                <a:srgbClr val="FF0000"/>
              </a:solidFill>
              <a:effectLst/>
              <a:latin typeface="+mn-lt"/>
              <a:ea typeface="+mn-ea"/>
              <a:cs typeface="+mn-cs"/>
            </a:endParaRPr>
          </a:p>
          <a:p>
            <a:pPr lvl="1" fontAlgn="t"/>
            <a:r>
              <a:rPr lang="en-GB" sz="1200" b="1" i="0" kern="1200" dirty="0" smtClean="0">
                <a:solidFill>
                  <a:schemeClr val="tx1"/>
                </a:solidFill>
                <a:effectLst/>
                <a:latin typeface="+mn-lt"/>
                <a:ea typeface="+mn-ea"/>
                <a:cs typeface="+mn-cs"/>
              </a:rPr>
              <a:t>strengthening every link in the innovation chain</a:t>
            </a:r>
            <a:r>
              <a:rPr lang="en-GB" sz="1200" b="0" i="0" kern="1200" dirty="0" smtClean="0">
                <a:solidFill>
                  <a:schemeClr val="tx1"/>
                </a:solidFill>
                <a:effectLst/>
                <a:latin typeface="+mn-lt"/>
                <a:ea typeface="+mn-ea"/>
                <a:cs typeface="+mn-cs"/>
              </a:rPr>
              <a:t>, from 'blue sky' research to commercialisation</a:t>
            </a:r>
          </a:p>
          <a:p>
            <a:pPr lvl="1" fontAlgn="t"/>
            <a:endParaRPr lang="en-GB" sz="1200" b="0" i="0" kern="1200" dirty="0" smtClean="0">
              <a:solidFill>
                <a:schemeClr val="tx1"/>
              </a:solidFill>
              <a:effectLst/>
              <a:latin typeface="+mn-lt"/>
              <a:ea typeface="+mn-ea"/>
              <a:cs typeface="+mn-cs"/>
            </a:endParaRPr>
          </a:p>
          <a:p>
            <a:pPr lvl="1" fontAlgn="t"/>
            <a:endParaRPr lang="en-GB" sz="1200" b="0" i="0" kern="1200" dirty="0" smtClean="0">
              <a:solidFill>
                <a:schemeClr val="tx1"/>
              </a:solidFill>
              <a:effectLst/>
              <a:latin typeface="+mn-lt"/>
              <a:ea typeface="+mn-ea"/>
              <a:cs typeface="+mn-cs"/>
            </a:endParaRPr>
          </a:p>
          <a:p>
            <a:pPr fontAlgn="t"/>
            <a:r>
              <a:rPr lang="en-GB" sz="1200" b="0" i="0" kern="1200" dirty="0" smtClean="0">
                <a:solidFill>
                  <a:schemeClr val="tx1"/>
                </a:solidFill>
                <a:effectLst/>
                <a:latin typeface="+mn-lt"/>
                <a:ea typeface="+mn-ea"/>
                <a:cs typeface="+mn-cs"/>
              </a:rPr>
              <a:t>3. </a:t>
            </a:r>
            <a:r>
              <a:rPr lang="en-GB" sz="1200" b="0" i="0" u="sng" kern="1200" dirty="0" smtClean="0">
                <a:solidFill>
                  <a:schemeClr val="tx1"/>
                </a:solidFill>
                <a:effectLst/>
                <a:latin typeface="+mn-lt"/>
                <a:ea typeface="+mn-ea"/>
                <a:cs typeface="+mn-cs"/>
                <a:hlinkClick r:id="rId8" tooltip="Youth on the move"/>
              </a:rPr>
              <a:t>Youth on the move</a:t>
            </a:r>
            <a:endParaRPr lang="en-GB" sz="1200" b="0" i="0" kern="1200" dirty="0" smtClean="0">
              <a:solidFill>
                <a:schemeClr val="tx1"/>
              </a:solidFill>
              <a:effectLst/>
              <a:latin typeface="+mn-lt"/>
              <a:ea typeface="+mn-ea"/>
              <a:cs typeface="+mn-cs"/>
            </a:endParaRPr>
          </a:p>
          <a:p>
            <a:pPr lvl="1" fontAlgn="t"/>
            <a:r>
              <a:rPr lang="en-GB" sz="1200" b="0" i="0" kern="1200" dirty="0" smtClean="0">
                <a:solidFill>
                  <a:schemeClr val="tx1"/>
                </a:solidFill>
                <a:effectLst/>
                <a:latin typeface="+mn-lt"/>
                <a:ea typeface="+mn-ea"/>
                <a:cs typeface="+mn-cs"/>
              </a:rPr>
              <a:t>helping students and trainees </a:t>
            </a:r>
            <a:r>
              <a:rPr lang="en-GB" sz="1200" b="1" i="0" kern="1200" dirty="0" smtClean="0">
                <a:solidFill>
                  <a:schemeClr val="tx1"/>
                </a:solidFill>
                <a:effectLst/>
                <a:latin typeface="+mn-lt"/>
                <a:ea typeface="+mn-ea"/>
                <a:cs typeface="+mn-cs"/>
              </a:rPr>
              <a:t>study abroad</a:t>
            </a:r>
            <a:endParaRPr lang="en-GB" sz="1200" b="0" i="0" kern="1200" dirty="0" smtClean="0">
              <a:solidFill>
                <a:schemeClr val="tx1"/>
              </a:solidFill>
              <a:effectLst/>
              <a:latin typeface="+mn-lt"/>
              <a:ea typeface="+mn-ea"/>
              <a:cs typeface="+mn-cs"/>
            </a:endParaRPr>
          </a:p>
          <a:p>
            <a:pPr lvl="1" fontAlgn="t"/>
            <a:r>
              <a:rPr lang="en-GB" sz="1200" b="1" i="0" kern="1200" dirty="0" smtClean="0">
                <a:solidFill>
                  <a:schemeClr val="tx1"/>
                </a:solidFill>
                <a:effectLst/>
                <a:latin typeface="+mn-lt"/>
                <a:ea typeface="+mn-ea"/>
                <a:cs typeface="+mn-cs"/>
              </a:rPr>
              <a:t>equipping young people</a:t>
            </a:r>
            <a:r>
              <a:rPr lang="en-GB" sz="1200" b="0" i="0" kern="1200" dirty="0" smtClean="0">
                <a:solidFill>
                  <a:schemeClr val="tx1"/>
                </a:solidFill>
                <a:effectLst/>
                <a:latin typeface="+mn-lt"/>
                <a:ea typeface="+mn-ea"/>
                <a:cs typeface="+mn-cs"/>
              </a:rPr>
              <a:t> better for the job market</a:t>
            </a:r>
          </a:p>
          <a:p>
            <a:pPr lvl="1" fontAlgn="t"/>
            <a:r>
              <a:rPr lang="en-GB" sz="1200" b="0" i="0" kern="1200" dirty="0" smtClean="0">
                <a:solidFill>
                  <a:schemeClr val="tx1"/>
                </a:solidFill>
                <a:effectLst/>
                <a:latin typeface="+mn-lt"/>
                <a:ea typeface="+mn-ea"/>
                <a:cs typeface="+mn-cs"/>
              </a:rPr>
              <a:t>enhancing the performance/international attractiveness of Europe's </a:t>
            </a:r>
            <a:r>
              <a:rPr lang="en-GB" sz="1200" b="1" i="0" kern="1200" dirty="0" smtClean="0">
                <a:solidFill>
                  <a:schemeClr val="tx1"/>
                </a:solidFill>
                <a:effectLst/>
                <a:latin typeface="+mn-lt"/>
                <a:ea typeface="+mn-ea"/>
                <a:cs typeface="+mn-cs"/>
              </a:rPr>
              <a:t>universities</a:t>
            </a:r>
            <a:endParaRPr lang="en-GB" sz="1200" b="0" i="0" kern="1200" dirty="0" smtClean="0">
              <a:solidFill>
                <a:schemeClr val="tx1"/>
              </a:solidFill>
              <a:effectLst/>
              <a:latin typeface="+mn-lt"/>
              <a:ea typeface="+mn-ea"/>
              <a:cs typeface="+mn-cs"/>
            </a:endParaRPr>
          </a:p>
          <a:p>
            <a:pPr lvl="1" fontAlgn="t"/>
            <a:r>
              <a:rPr lang="en-GB" sz="1200" b="1" i="0" kern="1200" dirty="0" smtClean="0">
                <a:solidFill>
                  <a:schemeClr val="tx1"/>
                </a:solidFill>
                <a:effectLst/>
                <a:latin typeface="+mn-lt"/>
                <a:ea typeface="+mn-ea"/>
                <a:cs typeface="+mn-cs"/>
              </a:rPr>
              <a:t>improving all levels of education and training (academic excellence, equal opportunities)</a:t>
            </a:r>
          </a:p>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3</a:t>
            </a:fld>
            <a:endParaRPr lang="en-US"/>
          </a:p>
        </p:txBody>
      </p:sp>
    </p:spTree>
    <p:extLst>
      <p:ext uri="{BB962C8B-B14F-4D97-AF65-F5344CB8AC3E}">
        <p14:creationId xmlns:p14="http://schemas.microsoft.com/office/powerpoint/2010/main" val="331353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latin typeface="Myriad Pro" pitchFamily="34" charset="0"/>
              </a:rPr>
              <a:t>Devising a Conceptual Framework</a:t>
            </a:r>
          </a:p>
          <a:p>
            <a:pPr eaLnBrk="1" fontAlgn="auto" hangingPunct="1">
              <a:spcBef>
                <a:spcPts val="0"/>
              </a:spcBef>
              <a:spcAft>
                <a:spcPts val="0"/>
              </a:spcAft>
              <a:defRPr/>
            </a:pPr>
            <a:endParaRPr lang="en-GB" b="1" dirty="0" smtClean="0">
              <a:latin typeface="Myriad Pro" pitchFamily="34" charset="0"/>
            </a:endParaRPr>
          </a:p>
          <a:p>
            <a:pPr eaLnBrk="1" fontAlgn="auto" hangingPunct="1">
              <a:spcBef>
                <a:spcPts val="0"/>
              </a:spcBef>
              <a:spcAft>
                <a:spcPts val="0"/>
              </a:spcAft>
              <a:defRPr/>
            </a:pPr>
            <a:r>
              <a:rPr lang="en-GB" dirty="0" smtClean="0"/>
              <a:t>This is the structure of the conceptual framework of the Gender Equality Index. It consists of eight domains, which are themselves sub-divided into sub-domains.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smtClean="0"/>
              <a:t>I will now go into more details into each one of these domains. </a:t>
            </a:r>
            <a:endParaRPr lang="en-US" dirty="0" smtClean="0"/>
          </a:p>
          <a:p>
            <a:pPr marL="228600" indent="-228600" eaLnBrk="1" fontAlgn="auto" hangingPunct="1">
              <a:spcBef>
                <a:spcPts val="0"/>
              </a:spcBef>
              <a:spcAft>
                <a:spcPts val="0"/>
              </a:spcAft>
              <a:buFont typeface="+mj-lt"/>
              <a:buAutoNum type="arabicPeriod"/>
              <a:defRPr/>
            </a:pPr>
            <a:endParaRPr lang="en-GB" dirty="0" smtClean="0"/>
          </a:p>
          <a:p>
            <a:pPr marL="228600" indent="-228600" eaLnBrk="1" fontAlgn="auto" hangingPunct="1">
              <a:spcBef>
                <a:spcPts val="0"/>
              </a:spcBef>
              <a:spcAft>
                <a:spcPts val="0"/>
              </a:spcAft>
              <a:buFont typeface="+mj-lt"/>
              <a:buAutoNum type="arabicPeriod"/>
              <a:defRPr/>
            </a:pPr>
            <a:endParaRPr lang="en-US" dirty="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AFFD934-8F6D-4B1C-A109-A9E639E1E09C}"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After 50 years of gender equality policies with an average score of 54.0, the EU remains far from reaching its gender equality aim although its overall score shows that it is half way there. </a:t>
            </a:r>
          </a:p>
          <a:p>
            <a:pPr eaLnBrk="1" hangingPunct="1">
              <a:spcBef>
                <a:spcPct val="0"/>
              </a:spcBef>
            </a:pPr>
            <a:endParaRPr lang="en-GB" dirty="0" smtClean="0"/>
          </a:p>
          <a:p>
            <a:pPr eaLnBrk="1" hangingPunct="1">
              <a:spcBef>
                <a:spcPct val="0"/>
              </a:spcBef>
            </a:pPr>
            <a:r>
              <a:rPr lang="en-GB" dirty="0" smtClean="0"/>
              <a:t>The range across Member States from 35.3 to 74.3 shows the large amount of variation throughout the EU in the level of Gender Equality achieved overall. </a:t>
            </a:r>
          </a:p>
          <a:p>
            <a:pPr eaLnBrk="1" hangingPunct="1">
              <a:spcBef>
                <a:spcPct val="0"/>
              </a:spcBef>
            </a:pPr>
            <a:endParaRPr lang="en-GB" dirty="0" smtClean="0"/>
          </a:p>
          <a:p>
            <a:pPr eaLnBrk="1" hangingPunct="1">
              <a:spcBef>
                <a:spcPct val="0"/>
              </a:spcBef>
            </a:pPr>
            <a:r>
              <a:rPr lang="en-GB" dirty="0" smtClean="0"/>
              <a:t>SE, DK, FI and NL despite the fact they are clearly leading the ranking of the MSs, have reached as core between 60 and 74, which is below three quarter toward equality. This is not enough at all!</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BF6820-FE54-4035-9179-86FF84F5E033}" type="slidenum">
              <a:rPr lang="en-GB">
                <a:solidFill>
                  <a:prstClr val="black"/>
                </a:solidFill>
              </a:rPr>
              <a:pPr>
                <a:defRPr/>
              </a:pPr>
              <a:t>6</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C4805-69BE-4039-AF61-83F00240AB9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8781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target of EUROPE 2020 for smart growth</a:t>
            </a:r>
            <a:r>
              <a:rPr lang="en-GB" baseline="0" dirty="0" smtClean="0"/>
              <a:t> has a clear and important focus on innovation and research, but how to make the link with Gender equality since it is a fundamental value in EU?</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8</a:t>
            </a:fld>
            <a:endParaRPr lang="en-US"/>
          </a:p>
        </p:txBody>
      </p:sp>
    </p:spTree>
    <p:extLst>
      <p:ext uri="{BB962C8B-B14F-4D97-AF65-F5344CB8AC3E}">
        <p14:creationId xmlns:p14="http://schemas.microsoft.com/office/powerpoint/2010/main" val="273541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5C4805-69BE-4039-AF61-83F00240AB9C}" type="slidenum">
              <a:rPr lang="en-US" smtClean="0"/>
              <a:pPr/>
              <a:t>9</a:t>
            </a:fld>
            <a:endParaRPr lang="en-US"/>
          </a:p>
        </p:txBody>
      </p:sp>
    </p:spTree>
    <p:extLst>
      <p:ext uri="{BB962C8B-B14F-4D97-AF65-F5344CB8AC3E}">
        <p14:creationId xmlns:p14="http://schemas.microsoft.com/office/powerpoint/2010/main" val="3816236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95288" y="6492875"/>
            <a:ext cx="2133600" cy="365125"/>
          </a:xfrm>
        </p:spPr>
        <p:txBody>
          <a:bodyPr/>
          <a:lstStyle>
            <a:lvl1pPr>
              <a:defRPr/>
            </a:lvl1pPr>
          </a:lstStyle>
          <a:p>
            <a:fld id="{1987B431-535A-41E2-A49D-EE0EAF8A0248}" type="datetime1">
              <a:rPr lang="en-US" smtClean="0"/>
              <a:pPr/>
              <a:t>11/21/2013</a:t>
            </a:fld>
            <a:endParaRPr lang="en-US"/>
          </a:p>
        </p:txBody>
      </p:sp>
      <p:sp>
        <p:nvSpPr>
          <p:cNvPr id="5" name="Footer Placeholder 4"/>
          <p:cNvSpPr>
            <a:spLocks noGrp="1"/>
          </p:cNvSpPr>
          <p:nvPr>
            <p:ph type="ftr" sz="quarter" idx="11"/>
          </p:nvPr>
        </p:nvSpPr>
        <p:spPr>
          <a:xfrm>
            <a:off x="3059113" y="6492875"/>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6516688" y="6492875"/>
            <a:ext cx="2133600" cy="365125"/>
          </a:xfrm>
        </p:spPr>
        <p:txBody>
          <a:bodyPr/>
          <a:lstStyle>
            <a:lvl1pPr>
              <a:defRPr/>
            </a:lvl1pPr>
          </a:lstStyle>
          <a:p>
            <a:endParaRPr lang="en-US" dirty="0"/>
          </a:p>
        </p:txBody>
      </p:sp>
    </p:spTree>
    <p:extLst>
      <p:ext uri="{BB962C8B-B14F-4D97-AF65-F5344CB8AC3E}">
        <p14:creationId xmlns:p14="http://schemas.microsoft.com/office/powerpoint/2010/main" val="8993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60F3FA-63E8-4E40-9CE4-865EBFF31886}" type="datetime1">
              <a:rPr lang="en-US" smtClean="0"/>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292665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95288" y="6492875"/>
            <a:ext cx="2133600" cy="365125"/>
          </a:xfrm>
        </p:spPr>
        <p:txBody>
          <a:bodyPr/>
          <a:lstStyle>
            <a:lvl1pPr>
              <a:defRPr/>
            </a:lvl1pPr>
          </a:lstStyle>
          <a:p>
            <a:pPr>
              <a:defRPr/>
            </a:pPr>
            <a:fld id="{4296A703-9E21-49F7-9B8F-217BB0B0D304}" type="datetime1">
              <a:rPr lang="en-US" smtClean="0"/>
              <a:pPr>
                <a:defRPr/>
              </a:pPr>
              <a:t>11/21/2013</a:t>
            </a:fld>
            <a:endParaRPr lang="en-US"/>
          </a:p>
        </p:txBody>
      </p:sp>
      <p:sp>
        <p:nvSpPr>
          <p:cNvPr id="5" name="Slide Number Placeholder 5"/>
          <p:cNvSpPr>
            <a:spLocks noGrp="1"/>
          </p:cNvSpPr>
          <p:nvPr>
            <p:ph type="sldNum" sz="quarter" idx="11"/>
          </p:nvPr>
        </p:nvSpPr>
        <p:spPr>
          <a:xfrm>
            <a:off x="6516688" y="6492875"/>
            <a:ext cx="2133600" cy="365125"/>
          </a:xfrm>
        </p:spPr>
        <p:txBody>
          <a:bodyPr/>
          <a:lstStyle>
            <a:lvl1pPr>
              <a:defRPr/>
            </a:lvl1pPr>
          </a:lstStyle>
          <a:p>
            <a:pPr>
              <a:defRPr/>
            </a:pPr>
            <a:fld id="{2849B398-FD81-4E77-88AA-0155C0CF09E4}" type="slidenum">
              <a:rPr lang="en-US"/>
              <a:pPr>
                <a:defRPr/>
              </a:pPr>
              <a:t>‹#›</a:t>
            </a:fld>
            <a:endParaRPr lang="en-US"/>
          </a:p>
        </p:txBody>
      </p:sp>
      <p:sp>
        <p:nvSpPr>
          <p:cNvPr id="6"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287372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4EC709-9823-4FEC-B5E3-3917787DF86C}" type="datetime1">
              <a:rPr lang="en-US" smtClean="0"/>
              <a:pPr>
                <a:defRPr/>
              </a:pPr>
              <a:t>11/21/2013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FB130E46-BAA5-4012-8452-045EF18D5F4B}" type="slidenum">
              <a:rPr lang="en-US"/>
              <a:pPr>
                <a:defRPr/>
              </a:pPr>
              <a:t>‹#›</a:t>
            </a:fld>
            <a:endParaRPr lang="en-US"/>
          </a:p>
        </p:txBody>
      </p:sp>
      <p:sp>
        <p:nvSpPr>
          <p:cNvPr id="6"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119711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3B7F100-0BD6-403E-8812-F30B9D56B112}" type="datetime1">
              <a:rPr lang="en-US" smtClean="0"/>
              <a:pPr>
                <a:defRPr/>
              </a:pPr>
              <a:t>11/21/2013</a:t>
            </a:fld>
            <a:endParaRPr lang="en-US"/>
          </a:p>
        </p:txBody>
      </p:sp>
      <p:sp>
        <p:nvSpPr>
          <p:cNvPr id="6" name="Slide Number Placeholder 6"/>
          <p:cNvSpPr>
            <a:spLocks noGrp="1"/>
          </p:cNvSpPr>
          <p:nvPr>
            <p:ph type="sldNum" sz="quarter" idx="11"/>
          </p:nvPr>
        </p:nvSpPr>
        <p:spPr/>
        <p:txBody>
          <a:bodyPr/>
          <a:lstStyle>
            <a:lvl1pPr>
              <a:defRPr/>
            </a:lvl1pPr>
          </a:lstStyle>
          <a:p>
            <a:pPr>
              <a:defRPr/>
            </a:pPr>
            <a:fld id="{58279790-FC64-4EF0-B838-891A7AC5FC94}" type="slidenum">
              <a:rPr lang="en-US"/>
              <a:pPr>
                <a:defRPr/>
              </a:pPr>
              <a:t>‹#›</a:t>
            </a:fld>
            <a:endParaRPr lang="en-US"/>
          </a:p>
        </p:txBody>
      </p:sp>
      <p:sp>
        <p:nvSpPr>
          <p:cNvPr id="7"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2855045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9BBE6CC-918E-498B-8017-8DD877FF1B14}" type="datetime1">
              <a:rPr lang="en-US" smtClean="0"/>
              <a:pPr>
                <a:defRPr/>
              </a:pPr>
              <a:t>11/21/2013</a:t>
            </a:fld>
            <a:endParaRPr lang="en-US"/>
          </a:p>
        </p:txBody>
      </p:sp>
      <p:sp>
        <p:nvSpPr>
          <p:cNvPr id="8" name="Slide Number Placeholder 8"/>
          <p:cNvSpPr>
            <a:spLocks noGrp="1"/>
          </p:cNvSpPr>
          <p:nvPr>
            <p:ph type="sldNum" sz="quarter" idx="11"/>
          </p:nvPr>
        </p:nvSpPr>
        <p:spPr/>
        <p:txBody>
          <a:bodyPr/>
          <a:lstStyle>
            <a:lvl1pPr>
              <a:defRPr/>
            </a:lvl1pPr>
          </a:lstStyle>
          <a:p>
            <a:pPr>
              <a:defRPr/>
            </a:pPr>
            <a:fld id="{297BCDFA-7D73-4231-9406-4FF670B4F212}" type="slidenum">
              <a:rPr lang="en-US"/>
              <a:pPr>
                <a:defRPr/>
              </a:pPr>
              <a:t>‹#›</a:t>
            </a:fld>
            <a:endParaRPr lang="en-US"/>
          </a:p>
        </p:txBody>
      </p:sp>
      <p:sp>
        <p:nvSpPr>
          <p:cNvPr id="9"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424387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0D646D5-1CAF-4369-88B2-8E72B7EFD607}" type="datetime1">
              <a:rPr lang="en-US" smtClean="0"/>
              <a:pPr>
                <a:defRPr/>
              </a:pPr>
              <a:t>11/21/2013</a:t>
            </a:fld>
            <a:endParaRPr lang="en-US"/>
          </a:p>
        </p:txBody>
      </p:sp>
      <p:sp>
        <p:nvSpPr>
          <p:cNvPr id="4" name="Slide Number Placeholder 4"/>
          <p:cNvSpPr>
            <a:spLocks noGrp="1"/>
          </p:cNvSpPr>
          <p:nvPr>
            <p:ph type="sldNum" sz="quarter" idx="11"/>
          </p:nvPr>
        </p:nvSpPr>
        <p:spPr/>
        <p:txBody>
          <a:bodyPr/>
          <a:lstStyle>
            <a:lvl1pPr>
              <a:defRPr/>
            </a:lvl1pPr>
          </a:lstStyle>
          <a:p>
            <a:pPr>
              <a:defRPr/>
            </a:pPr>
            <a:fld id="{0E4557A1-DB1F-4605-AF8E-489DB4E31AC9}" type="slidenum">
              <a:rPr lang="en-US"/>
              <a:pPr>
                <a:defRPr/>
              </a:pPr>
              <a:t>‹#›</a:t>
            </a:fld>
            <a:endParaRPr lang="en-US"/>
          </a:p>
        </p:txBody>
      </p:sp>
      <p:sp>
        <p:nvSpPr>
          <p:cNvPr id="5"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242378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A1FB337-C903-4AAA-A922-7BBBA74147AD}" type="datetime1">
              <a:rPr lang="en-US" smtClean="0"/>
              <a:pPr>
                <a:defRPr/>
              </a:pPr>
              <a:t>11/21/2013</a:t>
            </a:fld>
            <a:endParaRPr lang="en-US"/>
          </a:p>
        </p:txBody>
      </p:sp>
      <p:sp>
        <p:nvSpPr>
          <p:cNvPr id="3" name="Slide Number Placeholder 3"/>
          <p:cNvSpPr>
            <a:spLocks noGrp="1"/>
          </p:cNvSpPr>
          <p:nvPr>
            <p:ph type="sldNum" sz="quarter" idx="11"/>
          </p:nvPr>
        </p:nvSpPr>
        <p:spPr/>
        <p:txBody>
          <a:bodyPr/>
          <a:lstStyle>
            <a:lvl1pPr>
              <a:defRPr/>
            </a:lvl1pPr>
          </a:lstStyle>
          <a:p>
            <a:pPr>
              <a:defRPr/>
            </a:pPr>
            <a:fld id="{438D3444-A80A-4ACE-9F69-676299CFDA1E}" type="slidenum">
              <a:rPr lang="en-US"/>
              <a:pPr>
                <a:defRPr/>
              </a:pPr>
              <a:t>‹#›</a:t>
            </a:fld>
            <a:endParaRPr lang="en-US"/>
          </a:p>
        </p:txBody>
      </p:sp>
      <p:sp>
        <p:nvSpPr>
          <p:cNvPr id="4"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2514021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B1CD0A2-E43C-41E6-AD62-6854EB127D42}" type="datetime1">
              <a:rPr lang="en-US" smtClean="0"/>
              <a:pPr>
                <a:defRPr/>
              </a:pPr>
              <a:t>11/21/2013</a:t>
            </a:fld>
            <a:endParaRPr lang="en-US"/>
          </a:p>
        </p:txBody>
      </p:sp>
      <p:sp>
        <p:nvSpPr>
          <p:cNvPr id="6" name="Slide Number Placeholder 6"/>
          <p:cNvSpPr>
            <a:spLocks noGrp="1"/>
          </p:cNvSpPr>
          <p:nvPr>
            <p:ph type="sldNum" sz="quarter" idx="11"/>
          </p:nvPr>
        </p:nvSpPr>
        <p:spPr/>
        <p:txBody>
          <a:bodyPr/>
          <a:lstStyle>
            <a:lvl1pPr>
              <a:defRPr/>
            </a:lvl1pPr>
          </a:lstStyle>
          <a:p>
            <a:pPr>
              <a:defRPr/>
            </a:pPr>
            <a:fld id="{84506430-7791-4170-A785-0C25B253B601}" type="slidenum">
              <a:rPr lang="en-US"/>
              <a:pPr>
                <a:defRPr/>
              </a:pPr>
              <a:t>‹#›</a:t>
            </a:fld>
            <a:endParaRPr lang="en-US"/>
          </a:p>
        </p:txBody>
      </p:sp>
      <p:sp>
        <p:nvSpPr>
          <p:cNvPr id="7"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1108462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6D5C25-FEB2-4168-A238-537B72267044}" type="datetime1">
              <a:rPr lang="en-US" smtClean="0"/>
              <a:pPr>
                <a:defRPr/>
              </a:pPr>
              <a:t>11/21/2013</a:t>
            </a:fld>
            <a:endParaRPr lang="en-US"/>
          </a:p>
        </p:txBody>
      </p:sp>
      <p:sp>
        <p:nvSpPr>
          <p:cNvPr id="6" name="Slide Number Placeholder 6"/>
          <p:cNvSpPr>
            <a:spLocks noGrp="1"/>
          </p:cNvSpPr>
          <p:nvPr>
            <p:ph type="sldNum" sz="quarter" idx="11"/>
          </p:nvPr>
        </p:nvSpPr>
        <p:spPr/>
        <p:txBody>
          <a:bodyPr/>
          <a:lstStyle>
            <a:lvl1pPr>
              <a:defRPr/>
            </a:lvl1pPr>
          </a:lstStyle>
          <a:p>
            <a:pPr>
              <a:defRPr/>
            </a:pPr>
            <a:fld id="{598D80E8-948B-434B-BF65-2AD741CCA64E}" type="slidenum">
              <a:rPr lang="en-US"/>
              <a:pPr>
                <a:defRPr/>
              </a:pPr>
              <a:t>‹#›</a:t>
            </a:fld>
            <a:endParaRPr lang="en-US"/>
          </a:p>
        </p:txBody>
      </p:sp>
      <p:sp>
        <p:nvSpPr>
          <p:cNvPr id="7"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253194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BE2EBD-53CF-4CD2-A704-B7495CA6FD49}" type="datetime1">
              <a:rPr lang="en-US" smtClean="0"/>
              <a:pPr>
                <a:defRPr/>
              </a:pPr>
              <a:t>11/21/2013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3ACA48E4-ED48-4490-820B-FB2CF1F76994}" type="slidenum">
              <a:rPr lang="en-US"/>
              <a:pPr>
                <a:defRPr/>
              </a:pPr>
              <a:t>‹#›</a:t>
            </a:fld>
            <a:endParaRPr lang="en-US"/>
          </a:p>
        </p:txBody>
      </p:sp>
      <p:sp>
        <p:nvSpPr>
          <p:cNvPr id="6"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319546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7E698E-1A80-4562-972F-0D3A857F9D14}" type="datetime1">
              <a:rPr lang="en-US" smtClean="0"/>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3806211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6FB901-66E1-4CAF-9E35-2391FE22222B}" type="datetime1">
              <a:rPr lang="en-US" smtClean="0"/>
              <a:pPr>
                <a:defRPr/>
              </a:pPr>
              <a:t>11/21/2013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08AAFA02-97D6-4DEA-853D-A1C7C30666E8}" type="slidenum">
              <a:rPr lang="en-US"/>
              <a:pPr>
                <a:defRPr/>
              </a:pPr>
              <a:t>‹#›</a:t>
            </a:fld>
            <a:endParaRPr lang="en-US"/>
          </a:p>
        </p:txBody>
      </p:sp>
      <p:sp>
        <p:nvSpPr>
          <p:cNvPr id="6" name="Rectangle 6"/>
          <p:cNvSpPr>
            <a:spLocks noGrp="1" noChangeArrowheads="1"/>
          </p:cNvSpPr>
          <p:nvPr>
            <p:ph type="ftr" sz="quarter" idx="12"/>
          </p:nvPr>
        </p:nvSpPr>
        <p:spPr/>
        <p:txBody>
          <a:bodyPr/>
          <a:lstStyle>
            <a:lvl1pPr algn="l">
              <a:defRPr/>
            </a:lvl1pPr>
          </a:lstStyle>
          <a:p>
            <a:pPr>
              <a:defRPr/>
            </a:pPr>
            <a:endParaRPr lang="en-GB"/>
          </a:p>
        </p:txBody>
      </p:sp>
    </p:spTree>
    <p:extLst>
      <p:ext uri="{BB962C8B-B14F-4D97-AF65-F5344CB8AC3E}">
        <p14:creationId xmlns:p14="http://schemas.microsoft.com/office/powerpoint/2010/main" val="3036828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6214DF-7D56-4D20-8344-B4781523E8B6}" type="datetime1">
              <a:rPr lang="en-US" smtClean="0"/>
              <a:pPr>
                <a:defRPr/>
              </a:pPr>
              <a:t>11/21/2013</a:t>
            </a:fld>
            <a:endParaRPr lang="en-US" dirty="0"/>
          </a:p>
        </p:txBody>
      </p:sp>
      <p:sp>
        <p:nvSpPr>
          <p:cNvPr id="5" name="Slide Number Placeholder 5"/>
          <p:cNvSpPr>
            <a:spLocks noGrp="1"/>
          </p:cNvSpPr>
          <p:nvPr>
            <p:ph type="sldNum" sz="quarter" idx="11"/>
          </p:nvPr>
        </p:nvSpPr>
        <p:spPr>
          <a:xfrm>
            <a:off x="6516688" y="6492875"/>
            <a:ext cx="2133600" cy="365125"/>
          </a:xfrm>
        </p:spPr>
        <p:txBody>
          <a:bodyPr/>
          <a:lstStyle>
            <a:lvl1pPr>
              <a:defRPr/>
            </a:lvl1pPr>
          </a:lstStyle>
          <a:p>
            <a:pPr>
              <a:defRPr/>
            </a:pPr>
            <a:endParaRPr lang="en-US" dirty="0"/>
          </a:p>
        </p:txBody>
      </p:sp>
      <p:sp>
        <p:nvSpPr>
          <p:cNvPr id="6" name="Rectangle 6"/>
          <p:cNvSpPr>
            <a:spLocks noGrp="1" noChangeArrowheads="1"/>
          </p:cNvSpPr>
          <p:nvPr>
            <p:ph type="ftr" sz="quarter" idx="12"/>
          </p:nvPr>
        </p:nvSpPr>
        <p:spPr>
          <a:xfrm>
            <a:off x="2916238" y="6453188"/>
            <a:ext cx="3311525" cy="431800"/>
          </a:xfrm>
        </p:spPr>
        <p:txBody>
          <a:bodyPr/>
          <a:lstStyle>
            <a:lvl1pPr algn="l">
              <a:defRPr/>
            </a:lvl1pPr>
          </a:lstStyle>
          <a:p>
            <a:pPr>
              <a:defRPr/>
            </a:pPr>
            <a:endParaRPr lang="en-GB" dirty="0"/>
          </a:p>
        </p:txBody>
      </p:sp>
    </p:spTree>
    <p:extLst>
      <p:ext uri="{BB962C8B-B14F-4D97-AF65-F5344CB8AC3E}">
        <p14:creationId xmlns:p14="http://schemas.microsoft.com/office/powerpoint/2010/main" val="257301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C3A276-ABC3-4417-8D3B-2F887B0EC6D5}" type="datetime1">
              <a:rPr lang="en-GB" smtClean="0">
                <a:solidFill>
                  <a:prstClr val="black">
                    <a:tint val="75000"/>
                  </a:prstClr>
                </a:solidFill>
              </a:rPr>
              <a:pPr/>
              <a:t>21/11/2013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2284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2939B5-74EA-45C5-856B-D67B521405D3}" type="datetime1">
              <a:rPr lang="en-GB" smtClean="0">
                <a:solidFill>
                  <a:prstClr val="black">
                    <a:tint val="75000"/>
                  </a:prstClr>
                </a:solidFill>
              </a:rPr>
              <a:pPr/>
              <a:t>21/11/2013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3717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54AE7-235F-4CAE-95BD-BE5F9762BE0C}" type="datetime1">
              <a:rPr lang="en-GB" smtClean="0">
                <a:solidFill>
                  <a:prstClr val="black">
                    <a:tint val="75000"/>
                  </a:prstClr>
                </a:solidFill>
              </a:rPr>
              <a:pPr/>
              <a:t>21/11/2013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093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1229F0-5875-4B96-BA43-73A667C21562}" type="datetime1">
              <a:rPr lang="en-GB" smtClean="0">
                <a:solidFill>
                  <a:prstClr val="black">
                    <a:tint val="75000"/>
                  </a:prstClr>
                </a:solidFill>
              </a:rPr>
              <a:pPr/>
              <a:t>21/11/2013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2162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B64F0C-6BC2-4551-9FA7-3DAF3C472E3A}" type="datetime1">
              <a:rPr lang="en-GB" smtClean="0">
                <a:solidFill>
                  <a:prstClr val="black">
                    <a:tint val="75000"/>
                  </a:prstClr>
                </a:solidFill>
              </a:rPr>
              <a:pPr/>
              <a:t>21/11/2013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5960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84985F-AF51-4C1A-9EDA-3CB4A458678A}" type="datetime1">
              <a:rPr lang="en-GB" smtClean="0">
                <a:solidFill>
                  <a:prstClr val="black">
                    <a:tint val="75000"/>
                  </a:prstClr>
                </a:solidFill>
              </a:rPr>
              <a:pPr/>
              <a:t>21/11/2013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81222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27A1A-DC7C-4C88-8A6F-2D80EA0F9A4F}" type="datetime1">
              <a:rPr lang="en-GB" smtClean="0">
                <a:solidFill>
                  <a:prstClr val="black">
                    <a:tint val="75000"/>
                  </a:prstClr>
                </a:solidFill>
              </a:rPr>
              <a:pPr/>
              <a:t>21/11/2013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F26B963-000A-4DA6-A356-17836B2B50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208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30E9B-6CF3-435B-B663-790BA4D30465}" type="datetime1">
              <a:rPr lang="en-GB" smtClean="0">
                <a:solidFill>
                  <a:prstClr val="black">
                    <a:tint val="75000"/>
                  </a:prstClr>
                </a:solidFill>
              </a:rPr>
              <a:pPr/>
              <a:t>21/11/2013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6953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D032222-C07E-465F-B6BD-B0A6F6086B2D}" type="datetime1">
              <a:rPr lang="en-US" smtClean="0"/>
              <a:pPr/>
              <a:t>11/21/2013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2622130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ACBE-C543-4DBE-9199-6BF3305F4113}" type="datetime1">
              <a:rPr lang="en-GB" smtClean="0">
                <a:solidFill>
                  <a:prstClr val="black">
                    <a:tint val="75000"/>
                  </a:prstClr>
                </a:solidFill>
              </a:rPr>
              <a:pPr/>
              <a:t>21/11/2013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6749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799055-AF20-404A-AE1E-E513F8C516F0}" type="datetime1">
              <a:rPr lang="en-GB" smtClean="0">
                <a:solidFill>
                  <a:prstClr val="black">
                    <a:tint val="75000"/>
                  </a:prstClr>
                </a:solidFill>
              </a:rPr>
              <a:pPr/>
              <a:t>21/11/2013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3143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961835-1E4F-4885-AB3A-FE4EEF017552}" type="datetime1">
              <a:rPr lang="en-GB" smtClean="0">
                <a:solidFill>
                  <a:prstClr val="black">
                    <a:tint val="75000"/>
                  </a:prstClr>
                </a:solidFill>
              </a:rPr>
              <a:pPr/>
              <a:t>21/11/2013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1435E-7605-9249-BED6-9C2A74AEF5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26638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1A0C585-C955-4578-9499-EAAF0E2419F2}" type="datetime1">
              <a:rPr lang="en-GB"/>
              <a:pPr>
                <a:defRPr/>
              </a:pPr>
              <a:t>21/11/2013</a:t>
            </a:fld>
            <a:endParaRPr lang="en-GB"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C87C7A2-176C-48AF-8B1D-CE3747068C25}" type="slidenum">
              <a:rPr lang="en-GB"/>
              <a:pPr>
                <a:defRPr/>
              </a:pPr>
              <a:t>‹#›</a:t>
            </a:fld>
            <a:endParaRPr lang="en-GB" dirty="0"/>
          </a:p>
        </p:txBody>
      </p:sp>
    </p:spTree>
    <p:extLst>
      <p:ext uri="{BB962C8B-B14F-4D97-AF65-F5344CB8AC3E}">
        <p14:creationId xmlns:p14="http://schemas.microsoft.com/office/powerpoint/2010/main" val="125452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4F8A3BD6-B161-440B-9BC0-4D1CEEFA3C20}" type="datetime1">
              <a:rPr lang="en-GB"/>
              <a:pPr>
                <a:defRPr/>
              </a:pPr>
              <a:t>21/11/2013</a:t>
            </a:fld>
            <a:endParaRPr lang="en-GB"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8976E849-CF66-48FA-B1AE-F8AE54C7FDB5}" type="slidenum">
              <a:rPr lang="en-GB"/>
              <a:pPr>
                <a:defRPr/>
              </a:pPr>
              <a:t>‹#›</a:t>
            </a:fld>
            <a:endParaRPr lang="en-GB" dirty="0"/>
          </a:p>
        </p:txBody>
      </p:sp>
    </p:spTree>
    <p:extLst>
      <p:ext uri="{BB962C8B-B14F-4D97-AF65-F5344CB8AC3E}">
        <p14:creationId xmlns:p14="http://schemas.microsoft.com/office/powerpoint/2010/main" val="3731731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AA60CD3-0B98-48FA-A7F0-0F655527214E}" type="datetime1">
              <a:rPr lang="en-GB"/>
              <a:pPr>
                <a:defRPr/>
              </a:pPr>
              <a:t>21/11/2013</a:t>
            </a:fld>
            <a:endParaRPr lang="en-GB"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9C721A75-8076-47AD-9CC5-56916E4ECB51}" type="slidenum">
              <a:rPr lang="en-GB"/>
              <a:pPr>
                <a:defRPr/>
              </a:pPr>
              <a:t>‹#›</a:t>
            </a:fld>
            <a:endParaRPr lang="en-GB" dirty="0"/>
          </a:p>
        </p:txBody>
      </p:sp>
    </p:spTree>
    <p:extLst>
      <p:ext uri="{BB962C8B-B14F-4D97-AF65-F5344CB8AC3E}">
        <p14:creationId xmlns:p14="http://schemas.microsoft.com/office/powerpoint/2010/main" val="53553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59F0E12D-A42A-42C1-8FA9-48F22A0580F0}" type="datetime1">
              <a:rPr lang="en-GB"/>
              <a:pPr>
                <a:defRPr/>
              </a:pPr>
              <a:t>21/11/2013</a:t>
            </a:fld>
            <a:endParaRPr lang="en-GB"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2099A15-9899-40BF-9FE7-68F5D331121C}" type="slidenum">
              <a:rPr lang="en-GB"/>
              <a:pPr>
                <a:defRPr/>
              </a:pPr>
              <a:t>‹#›</a:t>
            </a:fld>
            <a:endParaRPr lang="en-GB" dirty="0"/>
          </a:p>
        </p:txBody>
      </p:sp>
    </p:spTree>
    <p:extLst>
      <p:ext uri="{BB962C8B-B14F-4D97-AF65-F5344CB8AC3E}">
        <p14:creationId xmlns:p14="http://schemas.microsoft.com/office/powerpoint/2010/main" val="1844525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58CBC47E-A375-4307-B790-5A4C4DBDB60C}" type="datetime1">
              <a:rPr lang="en-GB"/>
              <a:pPr>
                <a:defRPr/>
              </a:pPr>
              <a:t>21/11/2013</a:t>
            </a:fld>
            <a:endParaRPr lang="en-GB" dirty="0"/>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F281503E-E3BE-4924-9124-C67A66E20D50}" type="slidenum">
              <a:rPr lang="en-GB"/>
              <a:pPr>
                <a:defRPr/>
              </a:pPr>
              <a:t>‹#›</a:t>
            </a:fld>
            <a:endParaRPr lang="en-GB" dirty="0"/>
          </a:p>
        </p:txBody>
      </p:sp>
    </p:spTree>
    <p:extLst>
      <p:ext uri="{BB962C8B-B14F-4D97-AF65-F5344CB8AC3E}">
        <p14:creationId xmlns:p14="http://schemas.microsoft.com/office/powerpoint/2010/main" val="216368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96AF3C04-7A5F-49E6-8F9F-7F251517AE3C}" type="datetime1">
              <a:rPr lang="en-GB"/>
              <a:pPr>
                <a:defRPr/>
              </a:pPr>
              <a:t>21/11/2013</a:t>
            </a:fld>
            <a:endParaRPr lang="en-GB" dirty="0"/>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FF7C61A-C365-4109-AA36-B7973C556F8B}" type="slidenum">
              <a:rPr lang="en-GB"/>
              <a:pPr>
                <a:defRPr/>
              </a:pPr>
              <a:t>‹#›</a:t>
            </a:fld>
            <a:endParaRPr lang="en-GB" dirty="0"/>
          </a:p>
        </p:txBody>
      </p:sp>
    </p:spTree>
    <p:extLst>
      <p:ext uri="{BB962C8B-B14F-4D97-AF65-F5344CB8AC3E}">
        <p14:creationId xmlns:p14="http://schemas.microsoft.com/office/powerpoint/2010/main" val="2909132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A6403C5-32F7-4F78-A2A3-0A65D2E8AA98}" type="datetime1">
              <a:rPr lang="en-GB"/>
              <a:pPr>
                <a:defRPr/>
              </a:pPr>
              <a:t>21/11/2013</a:t>
            </a:fld>
            <a:endParaRPr lang="en-GB"/>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569EEB19-2CCC-4264-9EA2-220C3515D16D}" type="slidenum">
              <a:rPr lang="en-GB"/>
              <a:pPr>
                <a:defRPr/>
              </a:pPr>
              <a:t>‹#›</a:t>
            </a:fld>
            <a:endParaRPr lang="en-GB"/>
          </a:p>
        </p:txBody>
      </p:sp>
    </p:spTree>
    <p:extLst>
      <p:ext uri="{BB962C8B-B14F-4D97-AF65-F5344CB8AC3E}">
        <p14:creationId xmlns:p14="http://schemas.microsoft.com/office/powerpoint/2010/main" val="276733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FCCD08B-5B97-45A2-9FDD-6B3FFE6B82E1}" type="datetime1">
              <a:rPr lang="en-US" smtClean="0"/>
              <a:pPr/>
              <a:t>11/21/2013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771726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310FD76-6C9D-472E-B138-C9A411D1F5BB}" type="datetime1">
              <a:rPr lang="en-GB"/>
              <a:pPr>
                <a:defRPr/>
              </a:pPr>
              <a:t>21/11/2013</a:t>
            </a:fld>
            <a:endParaRPr lang="en-GB"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96185D5-A718-4BC4-8A98-1181F1925C7C}" type="slidenum">
              <a:rPr lang="en-GB"/>
              <a:pPr>
                <a:defRPr/>
              </a:pPr>
              <a:t>‹#›</a:t>
            </a:fld>
            <a:endParaRPr lang="en-GB" dirty="0"/>
          </a:p>
        </p:txBody>
      </p:sp>
    </p:spTree>
    <p:extLst>
      <p:ext uri="{BB962C8B-B14F-4D97-AF65-F5344CB8AC3E}">
        <p14:creationId xmlns:p14="http://schemas.microsoft.com/office/powerpoint/2010/main" val="1937265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C188D38-1FF9-44E0-BC55-FEA775AB36C8}" type="datetime1">
              <a:rPr lang="en-GB"/>
              <a:pPr>
                <a:defRPr/>
              </a:pPr>
              <a:t>21/11/2013</a:t>
            </a:fld>
            <a:endParaRPr lang="en-GB"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D04FE60-7654-46CC-8D16-827D171346CB}" type="slidenum">
              <a:rPr lang="en-GB"/>
              <a:pPr>
                <a:defRPr/>
              </a:pPr>
              <a:t>‹#›</a:t>
            </a:fld>
            <a:endParaRPr lang="en-GB" dirty="0"/>
          </a:p>
        </p:txBody>
      </p:sp>
    </p:spTree>
    <p:extLst>
      <p:ext uri="{BB962C8B-B14F-4D97-AF65-F5344CB8AC3E}">
        <p14:creationId xmlns:p14="http://schemas.microsoft.com/office/powerpoint/2010/main" val="286242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8585148-6ED8-4E2C-A86D-5A54441D911A}" type="datetime1">
              <a:rPr lang="en-GB"/>
              <a:pPr>
                <a:defRPr/>
              </a:pPr>
              <a:t>21/11/2013</a:t>
            </a:fld>
            <a:endParaRPr lang="en-GB"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AAA7675-879B-4D59-909B-96F34122444B}" type="slidenum">
              <a:rPr lang="en-GB"/>
              <a:pPr>
                <a:defRPr/>
              </a:pPr>
              <a:t>‹#›</a:t>
            </a:fld>
            <a:endParaRPr lang="en-GB" dirty="0"/>
          </a:p>
        </p:txBody>
      </p:sp>
    </p:spTree>
    <p:extLst>
      <p:ext uri="{BB962C8B-B14F-4D97-AF65-F5344CB8AC3E}">
        <p14:creationId xmlns:p14="http://schemas.microsoft.com/office/powerpoint/2010/main" val="635204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DF261C4-74D5-4AD9-A5E9-4AC38D987571}" type="datetime1">
              <a:rPr lang="en-GB"/>
              <a:pPr>
                <a:defRPr/>
              </a:pPr>
              <a:t>21/11/2013</a:t>
            </a:fld>
            <a:endParaRPr lang="en-GB"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E7E075C-B62F-4E6F-8FC1-93DC46DFA226}" type="slidenum">
              <a:rPr lang="en-GB"/>
              <a:pPr>
                <a:defRPr/>
              </a:pPr>
              <a:t>‹#›</a:t>
            </a:fld>
            <a:endParaRPr lang="en-GB" dirty="0"/>
          </a:p>
        </p:txBody>
      </p:sp>
    </p:spTree>
    <p:extLst>
      <p:ext uri="{BB962C8B-B14F-4D97-AF65-F5344CB8AC3E}">
        <p14:creationId xmlns:p14="http://schemas.microsoft.com/office/powerpoint/2010/main" val="324194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88CFF3-5A1F-4A4A-9C6C-B4D4DAFBAE66}" type="datetime1">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20CDC-C2DE-4E93-9247-B6477D29B0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53040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9768DD-A46F-4BC3-8A04-9D66D2FCF937}" type="datetime1">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6D406A-9653-4A77-8FCB-D63ADF30F8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161529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B8C30D-3DD1-4028-B66B-8A98CBD1D0FD}" type="datetime1">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787C5A-B60A-4A8E-B7A4-F3991AF370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698843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7D681B-0740-40C5-83A2-75F066CCA038}" type="datetime1">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E5D19-8B49-429C-96B9-3F64292FF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900337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2C1311-B3F7-4A94-AFE9-99D4E7206615}" type="datetime1">
              <a:rPr lang="en-US">
                <a:solidFill>
                  <a:prstClr val="black">
                    <a:tint val="75000"/>
                  </a:prstClr>
                </a:solidFill>
              </a:rPr>
              <a:pPr>
                <a:defRPr/>
              </a:pPr>
              <a:t>11/21/2013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AA52C27-43E9-4C60-B04D-8265BF9B08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045052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5A0EE4-0128-46AE-AED7-420B46254168}" type="datetime1">
              <a:rPr lang="en-US">
                <a:solidFill>
                  <a:prstClr val="black">
                    <a:tint val="75000"/>
                  </a:prstClr>
                </a:solidFill>
              </a:rPr>
              <a:pPr>
                <a:defRPr/>
              </a:pPr>
              <a:t>11/21/2013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694E7B-418A-4C73-9483-6E3B369A45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75379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EBC01A4-F4D5-4D8F-8FB6-1317FE23B3D0}" type="datetime1">
              <a:rPr lang="en-US" smtClean="0"/>
              <a:pPr/>
              <a:t>11/21/2013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1895646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98CF3F-7255-43FB-8F6A-7F6588E6D670}" type="datetime1">
              <a:rPr lang="en-US">
                <a:solidFill>
                  <a:prstClr val="black">
                    <a:tint val="75000"/>
                  </a:prstClr>
                </a:solidFill>
              </a:rPr>
              <a:pPr>
                <a:defRPr/>
              </a:pPr>
              <a:t>11/21/2013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B3432A7-A5AF-4E59-9A59-A6FE763A5D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4683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AD153B-80FA-4702-B7EB-E2A5FF5240D1}" type="datetime1">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5F64FB-0474-4CE3-B427-0E4F83B36C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600384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6B579E-CC31-44AF-BDB5-D12DDE32F097}" type="datetime1">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9991D1-7715-43CD-AE14-8709FA397E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5969680"/>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F551EA-B0EB-4014-953E-6821C54DD00A}" type="datetime1">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F45666-FD11-44B1-938E-6FF2835B38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43972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D6F8FE-3A0C-4149-96FF-CDC5E9554652}" type="datetime1">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2E8535-3476-4CB0-8ED1-B237D70252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3985892"/>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BF2C3E49-AE2E-4FA3-A19D-F423CAECEB00}" type="datetime1">
              <a:rPr lang="en-US"/>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7F66B2-1B2E-4F89-A478-20C7C0B269CF}" type="slidenum">
              <a:rPr lang="en-US"/>
              <a:pPr/>
              <a:t>‹#›</a:t>
            </a:fld>
            <a:endParaRPr lang="en-US"/>
          </a:p>
        </p:txBody>
      </p:sp>
    </p:spTree>
    <p:extLst>
      <p:ext uri="{BB962C8B-B14F-4D97-AF65-F5344CB8AC3E}">
        <p14:creationId xmlns:p14="http://schemas.microsoft.com/office/powerpoint/2010/main" val="1103062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4CD4078-302F-4E6F-997A-83EC6D01728E}" type="datetime1">
              <a:rPr lang="en-US"/>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BCF36E-13FD-4274-84EC-89EE3C93FD14}" type="slidenum">
              <a:rPr lang="en-US"/>
              <a:pPr/>
              <a:t>‹#›</a:t>
            </a:fld>
            <a:endParaRPr lang="en-US"/>
          </a:p>
        </p:txBody>
      </p:sp>
    </p:spTree>
    <p:extLst>
      <p:ext uri="{BB962C8B-B14F-4D97-AF65-F5344CB8AC3E}">
        <p14:creationId xmlns:p14="http://schemas.microsoft.com/office/powerpoint/2010/main" val="3588257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824E585-C796-4C05-A60A-E728D51EB2AD}" type="datetime1">
              <a:rPr lang="en-US"/>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1C6292-7E47-4E36-A396-675FEF27CB6B}" type="slidenum">
              <a:rPr lang="en-US"/>
              <a:pPr/>
              <a:t>‹#›</a:t>
            </a:fld>
            <a:endParaRPr lang="en-US"/>
          </a:p>
        </p:txBody>
      </p:sp>
    </p:spTree>
    <p:extLst>
      <p:ext uri="{BB962C8B-B14F-4D97-AF65-F5344CB8AC3E}">
        <p14:creationId xmlns:p14="http://schemas.microsoft.com/office/powerpoint/2010/main" val="966945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7ABF9BAC-E592-49EC-AB54-7D68F2D63BBE}" type="datetime1">
              <a:rPr lang="en-US"/>
              <a:pPr/>
              <a:t>11/21/2013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7CC9D0-2A11-48F5-92F2-103428C86DDD}" type="slidenum">
              <a:rPr lang="en-US"/>
              <a:pPr/>
              <a:t>‹#›</a:t>
            </a:fld>
            <a:endParaRPr lang="en-US"/>
          </a:p>
        </p:txBody>
      </p:sp>
    </p:spTree>
    <p:extLst>
      <p:ext uri="{BB962C8B-B14F-4D97-AF65-F5344CB8AC3E}">
        <p14:creationId xmlns:p14="http://schemas.microsoft.com/office/powerpoint/2010/main" val="3893742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64EA7AE0-7B78-499B-9A55-3912B4F9DA0A}" type="datetime1">
              <a:rPr lang="en-US"/>
              <a:pPr/>
              <a:t>11/21/2013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C912FA6-65E0-4176-8B37-EA26339CF551}" type="slidenum">
              <a:rPr lang="en-US"/>
              <a:pPr/>
              <a:t>‹#›</a:t>
            </a:fld>
            <a:endParaRPr lang="en-US"/>
          </a:p>
        </p:txBody>
      </p:sp>
    </p:spTree>
    <p:extLst>
      <p:ext uri="{BB962C8B-B14F-4D97-AF65-F5344CB8AC3E}">
        <p14:creationId xmlns:p14="http://schemas.microsoft.com/office/powerpoint/2010/main" val="10468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340CFEF-9D81-4A3D-AB17-EF5C29B8FC0D}" type="datetime1">
              <a:rPr lang="en-US" smtClean="0"/>
              <a:pPr/>
              <a:t>11/21/2013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2131176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2F0D378C-AEF4-4AF1-BAD9-07138BEAADAA}" type="datetime1">
              <a:rPr lang="en-US"/>
              <a:pPr/>
              <a:t>11/21/2013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0319B2-11E1-4883-AD12-6097BF7C5B33}" type="slidenum">
              <a:rPr lang="en-US"/>
              <a:pPr/>
              <a:t>‹#›</a:t>
            </a:fld>
            <a:endParaRPr lang="en-US"/>
          </a:p>
        </p:txBody>
      </p:sp>
    </p:spTree>
    <p:extLst>
      <p:ext uri="{BB962C8B-B14F-4D97-AF65-F5344CB8AC3E}">
        <p14:creationId xmlns:p14="http://schemas.microsoft.com/office/powerpoint/2010/main" val="1377714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CA9DD9B-21F9-439D-8BBE-11106F736DCF}" type="datetime1">
              <a:rPr lang="en-US"/>
              <a:pPr/>
              <a:t>11/21/2013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751165-D844-4144-B245-94864FBC29C2}" type="slidenum">
              <a:rPr lang="en-US"/>
              <a:pPr/>
              <a:t>‹#›</a:t>
            </a:fld>
            <a:endParaRPr lang="en-US"/>
          </a:p>
        </p:txBody>
      </p:sp>
    </p:spTree>
    <p:extLst>
      <p:ext uri="{BB962C8B-B14F-4D97-AF65-F5344CB8AC3E}">
        <p14:creationId xmlns:p14="http://schemas.microsoft.com/office/powerpoint/2010/main" val="607169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F96E59-4654-41E4-95A1-7573A4481496}" type="datetime1">
              <a:rPr lang="en-US"/>
              <a:pPr/>
              <a:t>11/21/2013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40D3CC-4376-4477-9309-EA7B707BD419}" type="slidenum">
              <a:rPr lang="en-US"/>
              <a:pPr/>
              <a:t>‹#›</a:t>
            </a:fld>
            <a:endParaRPr lang="en-US"/>
          </a:p>
        </p:txBody>
      </p:sp>
    </p:spTree>
    <p:extLst>
      <p:ext uri="{BB962C8B-B14F-4D97-AF65-F5344CB8AC3E}">
        <p14:creationId xmlns:p14="http://schemas.microsoft.com/office/powerpoint/2010/main" val="1705789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A7240A9-30CE-4F80-82DB-E7B915B352C4}" type="datetime1">
              <a:rPr lang="en-US"/>
              <a:pPr/>
              <a:t>11/21/2013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E29F78-8681-4049-AD63-A79E3AF33BF8}" type="slidenum">
              <a:rPr lang="en-US"/>
              <a:pPr/>
              <a:t>‹#›</a:t>
            </a:fld>
            <a:endParaRPr lang="en-US"/>
          </a:p>
        </p:txBody>
      </p:sp>
    </p:spTree>
    <p:extLst>
      <p:ext uri="{BB962C8B-B14F-4D97-AF65-F5344CB8AC3E}">
        <p14:creationId xmlns:p14="http://schemas.microsoft.com/office/powerpoint/2010/main" val="2584984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049C258-8975-4188-9687-E7E9214B2A99}" type="datetime1">
              <a:rPr lang="en-US"/>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1B5E92-F202-4CED-805D-F6AAFA4D88D9}" type="slidenum">
              <a:rPr lang="en-US"/>
              <a:pPr/>
              <a:t>‹#›</a:t>
            </a:fld>
            <a:endParaRPr lang="en-US"/>
          </a:p>
        </p:txBody>
      </p:sp>
    </p:spTree>
    <p:extLst>
      <p:ext uri="{BB962C8B-B14F-4D97-AF65-F5344CB8AC3E}">
        <p14:creationId xmlns:p14="http://schemas.microsoft.com/office/powerpoint/2010/main" val="834701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3672AEF-2E30-41E0-ABD7-5137E7E4192F}" type="datetime1">
              <a:rPr lang="en-US"/>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04B05E-28A1-4B28-8C65-222B2210401A}" type="slidenum">
              <a:rPr lang="en-US"/>
              <a:pPr/>
              <a:t>‹#›</a:t>
            </a:fld>
            <a:endParaRPr lang="en-US"/>
          </a:p>
        </p:txBody>
      </p:sp>
    </p:spTree>
    <p:extLst>
      <p:ext uri="{BB962C8B-B14F-4D97-AF65-F5344CB8AC3E}">
        <p14:creationId xmlns:p14="http://schemas.microsoft.com/office/powerpoint/2010/main" val="2891818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95288" y="6494463"/>
            <a:ext cx="2133600" cy="363537"/>
          </a:xfrm>
        </p:spPr>
        <p:txBody>
          <a:bodyPr/>
          <a:lstStyle>
            <a:lvl1pPr>
              <a:defRPr/>
            </a:lvl1pPr>
          </a:lstStyle>
          <a:p>
            <a:pPr>
              <a:defRPr/>
            </a:pPr>
            <a:fld id="{EC7AB180-928F-42A8-9F3C-F8185B827385}"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a:xfrm>
            <a:off x="3059113" y="6494463"/>
            <a:ext cx="2895600" cy="363537"/>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16688" y="6494463"/>
            <a:ext cx="2133600" cy="363537"/>
          </a:xfrm>
        </p:spPr>
        <p:txBody>
          <a:bodyPr/>
          <a:lstStyle>
            <a:lvl1pPr>
              <a:defRPr/>
            </a:lvl1pPr>
          </a:lstStyle>
          <a:p>
            <a:pPr>
              <a:defRPr/>
            </a:pPr>
            <a:fld id="{FAD237D7-B347-4D7E-9A3E-1F606B2BA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4977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638C0-EE16-4813-BB3F-D1B9AABAE371}"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16688" y="6494463"/>
            <a:ext cx="2133600" cy="363537"/>
          </a:xfrm>
        </p:spPr>
        <p:txBody>
          <a:bodyPr/>
          <a:lstStyle>
            <a:lvl1pPr>
              <a:defRPr/>
            </a:lvl1pPr>
          </a:lstStyle>
          <a:p>
            <a:pPr>
              <a:defRPr/>
            </a:pPr>
            <a:fld id="{320A353F-97E0-4CC9-BBA4-CF17A621F5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27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A542C5-B635-4CA0-B87A-62722AC376F1}"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7A5785-AAE0-435D-A8EB-133B649852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0115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08A3C0-2A17-4D56-BE27-E486EB0DE829}"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7147E-B55F-4526-846F-C51B7C6B28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6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9418554-B87C-40D9-A564-DB4B6B2385C1}" type="datetime1">
              <a:rPr lang="en-US" smtClean="0"/>
              <a:pPr/>
              <a:t>11/21/2013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36861132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B0E354-1B3C-4FAD-9F7E-4A7D8F5D1F75}" type="datetimeFigureOut">
              <a:rPr lang="en-US">
                <a:solidFill>
                  <a:prstClr val="black">
                    <a:tint val="75000"/>
                  </a:prstClr>
                </a:solidFill>
              </a:rPr>
              <a:pPr>
                <a:defRPr/>
              </a:pPr>
              <a:t>11/21/2013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DF1DBE-F0CE-4B45-A160-8EE5F112A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2415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CC79BD-FF8D-478A-9786-A2C1987A68E7}" type="datetimeFigureOut">
              <a:rPr lang="en-US">
                <a:solidFill>
                  <a:prstClr val="black">
                    <a:tint val="75000"/>
                  </a:prstClr>
                </a:solidFill>
              </a:rPr>
              <a:pPr>
                <a:defRPr/>
              </a:pPr>
              <a:t>11/21/2013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BE2B54-C493-4C22-9450-05A0E03A60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684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323CB-6971-480A-9F14-CA625A4FD26F}" type="datetimeFigureOut">
              <a:rPr lang="en-US">
                <a:solidFill>
                  <a:prstClr val="black">
                    <a:tint val="75000"/>
                  </a:prstClr>
                </a:solidFill>
              </a:rPr>
              <a:pPr>
                <a:defRPr/>
              </a:pPr>
              <a:t>11/21/2013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66D8899-3FB5-40CD-AB71-95F1FEF018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658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1BDB76-3005-4F3C-9D23-C0F0AD1EC93B}"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6F46DA-A48E-468A-A5EC-0F76629348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89609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03967E-8887-4CA2-8C5E-90C842E88E11}"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38488C-1A0F-4F7B-9BD5-69BE3D2A48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4677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5E3FF1-2230-4BCE-9F9D-1837210AD1D6}"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6D4D7-0630-48A9-BFD0-5FB7E39504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448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777CCD-4203-4A58-919D-2C20299B6564}"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5BBE25-91C4-4E8E-A1E3-BAF51DF7B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1053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95288" y="6494463"/>
            <a:ext cx="2133600" cy="363537"/>
          </a:xfrm>
        </p:spPr>
        <p:txBody>
          <a:bodyPr/>
          <a:lstStyle>
            <a:lvl1pPr>
              <a:defRPr/>
            </a:lvl1pPr>
          </a:lstStyle>
          <a:p>
            <a:pPr>
              <a:defRPr/>
            </a:pPr>
            <a:fld id="{EC7AB180-928F-42A8-9F3C-F8185B827385}"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a:xfrm>
            <a:off x="3059113" y="6494463"/>
            <a:ext cx="2895600" cy="363537"/>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16688" y="6494463"/>
            <a:ext cx="2133600" cy="363537"/>
          </a:xfrm>
        </p:spPr>
        <p:txBody>
          <a:bodyPr/>
          <a:lstStyle>
            <a:lvl1pPr>
              <a:defRPr/>
            </a:lvl1pPr>
          </a:lstStyle>
          <a:p>
            <a:pPr>
              <a:defRPr/>
            </a:pPr>
            <a:fld id="{FAD237D7-B347-4D7E-9A3E-1F606B2BA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89118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638C0-EE16-4813-BB3F-D1B9AABAE371}"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16688" y="6494463"/>
            <a:ext cx="2133600" cy="363537"/>
          </a:xfrm>
        </p:spPr>
        <p:txBody>
          <a:bodyPr/>
          <a:lstStyle>
            <a:lvl1pPr>
              <a:defRPr/>
            </a:lvl1pPr>
          </a:lstStyle>
          <a:p>
            <a:pPr>
              <a:defRPr/>
            </a:pPr>
            <a:fld id="{320A353F-97E0-4CC9-BBA4-CF17A621F5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53664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A542C5-B635-4CA0-B87A-62722AC376F1}"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7A5785-AAE0-435D-A8EB-133B649852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60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369192-B5E2-4749-8E72-BBD582B6BA68}" type="datetime1">
              <a:rPr lang="en-US" smtClean="0"/>
              <a:pPr/>
              <a:t>11/21/2013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21698052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08A3C0-2A17-4D56-BE27-E486EB0DE829}"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7147E-B55F-4526-846F-C51B7C6B28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35285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B0E354-1B3C-4FAD-9F7E-4A7D8F5D1F75}" type="datetimeFigureOut">
              <a:rPr lang="en-US">
                <a:solidFill>
                  <a:prstClr val="black">
                    <a:tint val="75000"/>
                  </a:prstClr>
                </a:solidFill>
              </a:rPr>
              <a:pPr>
                <a:defRPr/>
              </a:pPr>
              <a:t>11/21/2013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DF1DBE-F0CE-4B45-A160-8EE5F112A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6684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CC79BD-FF8D-478A-9786-A2C1987A68E7}" type="datetimeFigureOut">
              <a:rPr lang="en-US">
                <a:solidFill>
                  <a:prstClr val="black">
                    <a:tint val="75000"/>
                  </a:prstClr>
                </a:solidFill>
              </a:rPr>
              <a:pPr>
                <a:defRPr/>
              </a:pPr>
              <a:t>11/21/2013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BE2B54-C493-4C22-9450-05A0E03A60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3732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323CB-6971-480A-9F14-CA625A4FD26F}" type="datetimeFigureOut">
              <a:rPr lang="en-US">
                <a:solidFill>
                  <a:prstClr val="black">
                    <a:tint val="75000"/>
                  </a:prstClr>
                </a:solidFill>
              </a:rPr>
              <a:pPr>
                <a:defRPr/>
              </a:pPr>
              <a:t>11/21/2013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66D8899-3FB5-40CD-AB71-95F1FEF018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5477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1BDB76-3005-4F3C-9D23-C0F0AD1EC93B}"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6F46DA-A48E-468A-A5EC-0F76629348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19734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03967E-8887-4CA2-8C5E-90C842E88E11}"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38488C-1A0F-4F7B-9BD5-69BE3D2A48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74439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5E3FF1-2230-4BCE-9F9D-1837210AD1D6}"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6D4D7-0630-48A9-BFD0-5FB7E39504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2556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777CCD-4203-4A58-919D-2C20299B6564}"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5BBE25-91C4-4E8E-A1E3-BAF51DF7B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15256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95288" y="6494463"/>
            <a:ext cx="2133600" cy="363537"/>
          </a:xfrm>
        </p:spPr>
        <p:txBody>
          <a:bodyPr/>
          <a:lstStyle>
            <a:lvl1pPr>
              <a:defRPr/>
            </a:lvl1pPr>
          </a:lstStyle>
          <a:p>
            <a:pPr>
              <a:defRPr/>
            </a:pPr>
            <a:fld id="{EC7AB180-928F-42A8-9F3C-F8185B827385}"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a:xfrm>
            <a:off x="3059113" y="6494463"/>
            <a:ext cx="2895600" cy="363537"/>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16688" y="6494463"/>
            <a:ext cx="2133600" cy="363537"/>
          </a:xfrm>
        </p:spPr>
        <p:txBody>
          <a:bodyPr/>
          <a:lstStyle>
            <a:lvl1pPr>
              <a:defRPr/>
            </a:lvl1pPr>
          </a:lstStyle>
          <a:p>
            <a:pPr>
              <a:defRPr/>
            </a:pPr>
            <a:fld id="{FAD237D7-B347-4D7E-9A3E-1F606B2BA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240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638C0-EE16-4813-BB3F-D1B9AABAE371}"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16688" y="6494463"/>
            <a:ext cx="2133600" cy="363537"/>
          </a:xfrm>
        </p:spPr>
        <p:txBody>
          <a:bodyPr/>
          <a:lstStyle>
            <a:lvl1pPr>
              <a:defRPr/>
            </a:lvl1pPr>
          </a:lstStyle>
          <a:p>
            <a:pPr>
              <a:defRPr/>
            </a:pPr>
            <a:fld id="{320A353F-97E0-4CC9-BBA4-CF17A621F5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555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4AF43F-FCEE-4DC7-A78B-580B1AAF11F4}" type="datetime1">
              <a:rPr lang="en-US" smtClean="0"/>
              <a:pPr/>
              <a:t>11/21/2013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F1D98E-3878-4A6D-AAE3-397F93D9E645}" type="slidenum">
              <a:rPr lang="en-US" smtClean="0"/>
              <a:pPr/>
              <a:t>‹#›</a:t>
            </a:fld>
            <a:endParaRPr lang="en-US"/>
          </a:p>
        </p:txBody>
      </p:sp>
    </p:spTree>
    <p:extLst>
      <p:ext uri="{BB962C8B-B14F-4D97-AF65-F5344CB8AC3E}">
        <p14:creationId xmlns:p14="http://schemas.microsoft.com/office/powerpoint/2010/main" val="8285465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A542C5-B635-4CA0-B87A-62722AC376F1}"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7A5785-AAE0-435D-A8EB-133B649852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1295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08A3C0-2A17-4D56-BE27-E486EB0DE829}"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7147E-B55F-4526-846F-C51B7C6B28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64274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B0E354-1B3C-4FAD-9F7E-4A7D8F5D1F75}" type="datetimeFigureOut">
              <a:rPr lang="en-US">
                <a:solidFill>
                  <a:prstClr val="black">
                    <a:tint val="75000"/>
                  </a:prstClr>
                </a:solidFill>
              </a:rPr>
              <a:pPr>
                <a:defRPr/>
              </a:pPr>
              <a:t>11/21/2013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DF1DBE-F0CE-4B45-A160-8EE5F112A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8469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CC79BD-FF8D-478A-9786-A2C1987A68E7}" type="datetimeFigureOut">
              <a:rPr lang="en-US">
                <a:solidFill>
                  <a:prstClr val="black">
                    <a:tint val="75000"/>
                  </a:prstClr>
                </a:solidFill>
              </a:rPr>
              <a:pPr>
                <a:defRPr/>
              </a:pPr>
              <a:t>11/21/2013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BE2B54-C493-4C22-9450-05A0E03A60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3665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323CB-6971-480A-9F14-CA625A4FD26F}" type="datetimeFigureOut">
              <a:rPr lang="en-US">
                <a:solidFill>
                  <a:prstClr val="black">
                    <a:tint val="75000"/>
                  </a:prstClr>
                </a:solidFill>
              </a:rPr>
              <a:pPr>
                <a:defRPr/>
              </a:pPr>
              <a:t>11/21/2013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66D8899-3FB5-40CD-AB71-95F1FEF018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54505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1BDB76-3005-4F3C-9D23-C0F0AD1EC93B}"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6F46DA-A48E-468A-A5EC-0F76629348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33590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03967E-8887-4CA2-8C5E-90C842E88E11}" type="datetimeFigureOut">
              <a:rPr lang="en-US">
                <a:solidFill>
                  <a:prstClr val="black">
                    <a:tint val="75000"/>
                  </a:prstClr>
                </a:solidFill>
              </a:rPr>
              <a:pPr>
                <a:defRPr/>
              </a:pPr>
              <a:t>11/21/2013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38488C-1A0F-4F7B-9BD5-69BE3D2A48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79626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5E3FF1-2230-4BCE-9F9D-1837210AD1D6}"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6D4D7-0630-48A9-BFD0-5FB7E39504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59630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777CCD-4203-4A58-919D-2C20299B6564}"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5BBE25-91C4-4E8E-A1E3-BAF51DF7B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7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700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68313"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4061FF0-8058-486E-B36A-7D08F3045DAA}" type="datetime1">
              <a:rPr lang="en-US" smtClean="0"/>
              <a:pPr/>
              <a:t>11/21/2013</a:t>
            </a:fld>
            <a:endParaRPr lang="en-US"/>
          </a:p>
        </p:txBody>
      </p:sp>
      <p:sp>
        <p:nvSpPr>
          <p:cNvPr id="5" name="Footer Placeholder 4"/>
          <p:cNvSpPr>
            <a:spLocks noGrp="1"/>
          </p:cNvSpPr>
          <p:nvPr>
            <p:ph type="ftr" sz="quarter" idx="3"/>
          </p:nvPr>
        </p:nvSpPr>
        <p:spPr>
          <a:xfrm>
            <a:off x="3132138"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88125"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95288" y="1700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68313" y="6492875"/>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itchFamily="34" charset="0"/>
              </a:defRPr>
            </a:lvl1pPr>
          </a:lstStyle>
          <a:p>
            <a:pPr>
              <a:defRPr/>
            </a:pPr>
            <a:fld id="{C6637579-C1CA-4F4A-816E-080D8E31C597}" type="datetime1">
              <a:rPr lang="en-US" smtClean="0"/>
              <a:pPr>
                <a:defRPr/>
              </a:pPr>
              <a:t>11/21/2013</a:t>
            </a:fld>
            <a:endParaRPr lang="en-US"/>
          </a:p>
        </p:txBody>
      </p:sp>
      <p:sp>
        <p:nvSpPr>
          <p:cNvPr id="6" name="Slide Number Placeholder 5"/>
          <p:cNvSpPr>
            <a:spLocks noGrp="1"/>
          </p:cNvSpPr>
          <p:nvPr>
            <p:ph type="sldNum" sz="quarter" idx="4"/>
          </p:nvPr>
        </p:nvSpPr>
        <p:spPr>
          <a:xfrm>
            <a:off x="6588125"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FDF75E8-B716-4C67-BF67-E89134321F85}" type="slidenum">
              <a:rPr lang="en-US"/>
              <a:pPr>
                <a:defRPr/>
              </a:pPr>
              <a:t>‹#›</a:t>
            </a:fld>
            <a:endParaRPr lang="en-US"/>
          </a:p>
        </p:txBody>
      </p:sp>
      <p:sp>
        <p:nvSpPr>
          <p:cNvPr id="1032" name="Rectangle 8"/>
          <p:cNvSpPr>
            <a:spLocks noGrp="1" noChangeArrowheads="1"/>
          </p:cNvSpPr>
          <p:nvPr>
            <p:ph type="ftr" sz="quarter" idx="3"/>
          </p:nvPr>
        </p:nvSpPr>
        <p:spPr bwMode="auto">
          <a:xfrm>
            <a:off x="3124200" y="6524625"/>
            <a:ext cx="2895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969696"/>
                </a:solidFill>
                <a:latin typeface="Calibri"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3528BC8-D503-4912-B759-A64CB460CD02}" type="datetime1">
              <a:rPr lang="en-GB" smtClean="0">
                <a:solidFill>
                  <a:prstClr val="black">
                    <a:tint val="75000"/>
                  </a:prstClr>
                </a:solidFill>
              </a:rPr>
              <a:pPr defTabSz="457200"/>
              <a:t>21/11/2013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551435E-7605-9249-BED6-9C2A74AEF5FC}" type="slidenum">
              <a:rPr lang="en-GB" smtClean="0">
                <a:solidFill>
                  <a:prstClr val="black">
                    <a:tint val="75000"/>
                  </a:prstClr>
                </a:solidFill>
              </a:rPr>
              <a:pPr defTabSz="457200"/>
              <a:t>‹#›</a:t>
            </a:fld>
            <a:endParaRPr lang="en-GB" dirty="0">
              <a:solidFill>
                <a:prstClr val="black">
                  <a:tint val="75000"/>
                </a:prstClr>
              </a:solidFill>
            </a:endParaRPr>
          </a:p>
        </p:txBody>
      </p:sp>
    </p:spTree>
    <p:extLst>
      <p:ext uri="{BB962C8B-B14F-4D97-AF65-F5344CB8AC3E}">
        <p14:creationId xmlns:p14="http://schemas.microsoft.com/office/powerpoint/2010/main" val="421122001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0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70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993FF56E-B6D5-4C11-8F60-D3595268AFD6}" type="datetime1">
              <a:rPr lang="en-GB"/>
              <a:pPr fontAlgn="base">
                <a:spcBef>
                  <a:spcPct val="0"/>
                </a:spcBef>
                <a:spcAft>
                  <a:spcPct val="0"/>
                </a:spcAft>
                <a:defRPr/>
              </a:pPr>
              <a:t>21/11/2013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16F307CC-FB3C-4647-8573-71F1C5647953}"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271009487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CC8604-6495-4927-B94D-DE64E4843F14}" type="datetime1">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5BB765-02DE-4766-BAB4-40FE94D36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539247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08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pPr>
            <a:fld id="{0414D376-D88A-48F6-A029-0E6180F60AFD}" type="datetime1">
              <a:rPr lang="en-US" smtClean="0"/>
              <a:pPr fontAlgn="base">
                <a:spcBef>
                  <a:spcPct val="0"/>
                </a:spcBef>
                <a:spcAft>
                  <a:spcPct val="0"/>
                </a:spcAft>
              </a:pPr>
              <a:t>11/21/2013</a:t>
            </a:fld>
            <a:endParaRPr lang="en-US" smtClean="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fontAlgn="base">
              <a:spcBef>
                <a:spcPct val="0"/>
              </a:spcBef>
              <a:spcAft>
                <a:spcPct val="0"/>
              </a:spcAft>
            </a:pPr>
            <a:endParaRPr lang="en-US" smtClean="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fontAlgn="base">
              <a:spcBef>
                <a:spcPct val="0"/>
              </a:spcBef>
              <a:spcAft>
                <a:spcPct val="0"/>
              </a:spcAft>
            </a:pPr>
            <a:fld id="{AC6B43AB-F535-4FA6-A3EC-E83D980782F6}"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159906711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7A8F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700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68313" y="6494463"/>
            <a:ext cx="2133600" cy="3635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B1BF75-6114-4336-8A8A-3AA9E6C8D1A8}"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3"/>
          </p:nvPr>
        </p:nvSpPr>
        <p:spPr>
          <a:xfrm>
            <a:off x="3132138" y="6494463"/>
            <a:ext cx="2895600" cy="3635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88125" y="6494463"/>
            <a:ext cx="2133600" cy="3635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CD3237-A3D8-44A0-9650-A127914A40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382404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7A8F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700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68313" y="6494463"/>
            <a:ext cx="2133600" cy="3635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B1BF75-6114-4336-8A8A-3AA9E6C8D1A8}"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3"/>
          </p:nvPr>
        </p:nvSpPr>
        <p:spPr>
          <a:xfrm>
            <a:off x="3132138" y="6494463"/>
            <a:ext cx="2895600" cy="3635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88125" y="6494463"/>
            <a:ext cx="2133600" cy="3635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CD3237-A3D8-44A0-9650-A127914A40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6053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7A8F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700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68313" y="6494463"/>
            <a:ext cx="2133600" cy="3635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B1BF75-6114-4336-8A8A-3AA9E6C8D1A8}" type="datetimeFigureOut">
              <a:rPr lang="en-US">
                <a:solidFill>
                  <a:prstClr val="black">
                    <a:tint val="75000"/>
                  </a:prstClr>
                </a:solidFill>
              </a:rPr>
              <a:pPr>
                <a:defRPr/>
              </a:pPr>
              <a:t>11/21/2013</a:t>
            </a:fld>
            <a:endParaRPr lang="en-US">
              <a:solidFill>
                <a:prstClr val="black">
                  <a:tint val="75000"/>
                </a:prstClr>
              </a:solidFill>
            </a:endParaRPr>
          </a:p>
        </p:txBody>
      </p:sp>
      <p:sp>
        <p:nvSpPr>
          <p:cNvPr id="5" name="Footer Placeholder 4"/>
          <p:cNvSpPr>
            <a:spLocks noGrp="1"/>
          </p:cNvSpPr>
          <p:nvPr>
            <p:ph type="ftr" sz="quarter" idx="3"/>
          </p:nvPr>
        </p:nvSpPr>
        <p:spPr>
          <a:xfrm>
            <a:off x="3132138" y="6494463"/>
            <a:ext cx="2895600" cy="3635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88125" y="6494463"/>
            <a:ext cx="2133600" cy="3635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CD3237-A3D8-44A0-9650-A127914A40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742136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1.xml"/><Relationship Id="rId5" Type="http://schemas.openxmlformats.org/officeDocument/2006/relationships/chart" Target="../charts/char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1.xml"/><Relationship Id="rId5" Type="http://schemas.openxmlformats.org/officeDocument/2006/relationships/chart" Target="../charts/char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6.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8.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6.xml"/><Relationship Id="rId5" Type="http://schemas.openxmlformats.org/officeDocument/2006/relationships/image" Target="../media/image33.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3.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2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1.xml"/><Relationship Id="rId5" Type="http://schemas.openxmlformats.org/officeDocument/2006/relationships/image" Target="../media/image2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sp>
        <p:nvSpPr>
          <p:cNvPr id="121859" name="Title 1"/>
          <p:cNvSpPr txBox="1">
            <a:spLocks/>
          </p:cNvSpPr>
          <p:nvPr/>
        </p:nvSpPr>
        <p:spPr bwMode="auto">
          <a:xfrm>
            <a:off x="0" y="2756615"/>
            <a:ext cx="8718174"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r" fontAlgn="base">
              <a:lnSpc>
                <a:spcPct val="150000"/>
              </a:lnSpc>
              <a:spcBef>
                <a:spcPct val="0"/>
              </a:spcBef>
              <a:spcAft>
                <a:spcPct val="0"/>
              </a:spcAft>
            </a:pPr>
            <a:r>
              <a:rPr lang="en-GB" sz="3200" b="1" dirty="0">
                <a:solidFill>
                  <a:srgbClr val="FFFFFF"/>
                </a:solidFill>
                <a:latin typeface="Myriad Pro" pitchFamily="34" charset="0"/>
              </a:rPr>
              <a:t>Boosting gender equality in research: </a:t>
            </a:r>
            <a:endParaRPr lang="en-GB" sz="3200" b="1" dirty="0" smtClean="0">
              <a:solidFill>
                <a:srgbClr val="FFFFFF"/>
              </a:solidFill>
              <a:latin typeface="Myriad Pro" pitchFamily="34" charset="0"/>
            </a:endParaRPr>
          </a:p>
          <a:p>
            <a:pPr algn="r" fontAlgn="base">
              <a:lnSpc>
                <a:spcPct val="150000"/>
              </a:lnSpc>
              <a:spcBef>
                <a:spcPct val="0"/>
              </a:spcBef>
              <a:spcAft>
                <a:spcPct val="0"/>
              </a:spcAft>
            </a:pPr>
            <a:r>
              <a:rPr lang="en-GB" sz="3200" b="1" dirty="0" smtClean="0">
                <a:solidFill>
                  <a:srgbClr val="FFFFFF"/>
                </a:solidFill>
                <a:latin typeface="Myriad Pro" pitchFamily="34" charset="0"/>
              </a:rPr>
              <a:t>the </a:t>
            </a:r>
            <a:r>
              <a:rPr lang="en-GB" sz="3200" b="1" dirty="0">
                <a:solidFill>
                  <a:srgbClr val="FFFFFF"/>
                </a:solidFill>
                <a:latin typeface="Myriad Pro" pitchFamily="34" charset="0"/>
              </a:rPr>
              <a:t>importance of targeted decisions for Europe</a:t>
            </a:r>
            <a:endParaRPr lang="en-US" sz="3200" b="1" dirty="0" smtClean="0">
              <a:solidFill>
                <a:srgbClr val="FFFFFF"/>
              </a:solidFill>
              <a:latin typeface="Myriad Pro" pitchFamily="34" charset="0"/>
            </a:endParaRPr>
          </a:p>
        </p:txBody>
      </p:sp>
      <p:pic>
        <p:nvPicPr>
          <p:cNvPr id="121861" name="Picture 6" descr="EIGE_EN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23553"/>
            <a:ext cx="2527895" cy="252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7" descr="EU Fla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6416675"/>
            <a:ext cx="4794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219200" y="5302965"/>
            <a:ext cx="7696200" cy="1113710"/>
          </a:xfrm>
          <a:prstGeom prst="rect">
            <a:avLst/>
          </a:prstGeom>
        </p:spPr>
        <p:txBody>
          <a:bodyPr>
            <a:normAutofit/>
          </a:bodyPr>
          <a:lst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a:lstStyle>
          <a:p>
            <a:pPr marL="0" indent="0" algn="r">
              <a:buNone/>
            </a:pPr>
            <a:r>
              <a:rPr lang="en-GB" sz="2000" kern="0" dirty="0" smtClean="0">
                <a:solidFill>
                  <a:srgbClr val="FFFFFF"/>
                </a:solidFill>
                <a:latin typeface="Myriad Pro" pitchFamily="34" charset="0"/>
              </a:rPr>
              <a:t>Anna </a:t>
            </a:r>
            <a:r>
              <a:rPr lang="en-GB" sz="2000" kern="0" dirty="0">
                <a:solidFill>
                  <a:srgbClr val="FFFFFF"/>
                </a:solidFill>
                <a:latin typeface="Myriad Pro" pitchFamily="34" charset="0"/>
              </a:rPr>
              <a:t>Rita </a:t>
            </a:r>
            <a:r>
              <a:rPr lang="en-GB" sz="2000" kern="0" dirty="0" smtClean="0">
                <a:solidFill>
                  <a:srgbClr val="FFFFFF"/>
                </a:solidFill>
                <a:latin typeface="Myriad Pro" pitchFamily="34" charset="0"/>
              </a:rPr>
              <a:t>Manca</a:t>
            </a:r>
            <a:endParaRPr lang="en-GB" sz="2000" dirty="0">
              <a:solidFill>
                <a:srgbClr val="FFFFFF"/>
              </a:solidFill>
              <a:latin typeface="Myriad Pro" pitchFamily="34" charset="0"/>
            </a:endParaRPr>
          </a:p>
          <a:p>
            <a:pPr marL="0" indent="0" algn="r">
              <a:buNone/>
            </a:pPr>
            <a:r>
              <a:rPr lang="en-GB" sz="2000" i="1" kern="0" dirty="0" smtClean="0">
                <a:solidFill>
                  <a:srgbClr val="FFFFFF"/>
                </a:solidFill>
                <a:latin typeface="Myriad Pro" pitchFamily="34" charset="0"/>
              </a:rPr>
              <a:t>European Institute for Gender Equality</a:t>
            </a:r>
          </a:p>
        </p:txBody>
      </p:sp>
    </p:spTree>
    <p:extLst>
      <p:ext uri="{BB962C8B-B14F-4D97-AF65-F5344CB8AC3E}">
        <p14:creationId xmlns:p14="http://schemas.microsoft.com/office/powerpoint/2010/main" val="3835494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10</a:t>
            </a:fld>
            <a:endParaRPr lang="en-US"/>
          </a:p>
        </p:txBody>
      </p:sp>
      <p:pic>
        <p:nvPicPr>
          <p:cNvPr id="3"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33600" y="284989"/>
            <a:ext cx="5203219" cy="954107"/>
          </a:xfrm>
          <a:prstGeom prst="rect">
            <a:avLst/>
          </a:prstGeom>
        </p:spPr>
        <p:txBody>
          <a:bodyPr wrap="none">
            <a:spAutoFit/>
          </a:bodyPr>
          <a:lstStyle/>
          <a:p>
            <a:r>
              <a:rPr lang="en-US" sz="2800" b="1" dirty="0">
                <a:latin typeface="Myriad Pro" pitchFamily="34" charset="0"/>
              </a:rPr>
              <a:t>Investment in R&amp;D as % of GDP </a:t>
            </a:r>
            <a:endParaRPr lang="en-US" sz="2800" b="1" dirty="0" smtClean="0">
              <a:latin typeface="Myriad Pro" pitchFamily="34" charset="0"/>
            </a:endParaRPr>
          </a:p>
          <a:p>
            <a:pPr algn="ctr"/>
            <a:r>
              <a:rPr lang="en-US" sz="2800" b="1" dirty="0" smtClean="0">
                <a:latin typeface="Myriad Pro" pitchFamily="34" charset="0"/>
              </a:rPr>
              <a:t>(</a:t>
            </a:r>
            <a:r>
              <a:rPr lang="en-US" sz="2800" b="1" dirty="0">
                <a:latin typeface="Myriad Pro" pitchFamily="34" charset="0"/>
              </a:rPr>
              <a:t>2002-2012)</a:t>
            </a:r>
          </a:p>
        </p:txBody>
      </p:sp>
      <p:graphicFrame>
        <p:nvGraphicFramePr>
          <p:cNvPr id="8" name="Chart 7"/>
          <p:cNvGraphicFramePr>
            <a:graphicFrameLocks/>
          </p:cNvGraphicFramePr>
          <p:nvPr>
            <p:extLst>
              <p:ext uri="{D42A27DB-BD31-4B8C-83A1-F6EECF244321}">
                <p14:modId xmlns:p14="http://schemas.microsoft.com/office/powerpoint/2010/main" val="3385022694"/>
              </p:ext>
            </p:extLst>
          </p:nvPr>
        </p:nvGraphicFramePr>
        <p:xfrm>
          <a:off x="488670" y="1524000"/>
          <a:ext cx="7981950" cy="4552950"/>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p:cNvCxnSpPr/>
          <p:nvPr/>
        </p:nvCxnSpPr>
        <p:spPr>
          <a:xfrm>
            <a:off x="831850" y="1676400"/>
            <a:ext cx="71691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11</a:t>
            </a:fld>
            <a:endParaRPr lang="en-US"/>
          </a:p>
        </p:txBody>
      </p:sp>
      <p:pic>
        <p:nvPicPr>
          <p:cNvPr id="3"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1835540991"/>
              </p:ext>
            </p:extLst>
          </p:nvPr>
        </p:nvGraphicFramePr>
        <p:xfrm>
          <a:off x="592136" y="1600200"/>
          <a:ext cx="8094663" cy="4295775"/>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1308201" y="517183"/>
            <a:ext cx="7835799" cy="523220"/>
          </a:xfrm>
          <a:prstGeom prst="rect">
            <a:avLst/>
          </a:prstGeom>
        </p:spPr>
        <p:txBody>
          <a:bodyPr wrap="none">
            <a:spAutoFit/>
          </a:bodyPr>
          <a:lstStyle/>
          <a:p>
            <a:r>
              <a:rPr lang="en-GB" sz="2800" b="1" dirty="0" smtClean="0">
                <a:latin typeface="Myriad Pro" pitchFamily="34" charset="0"/>
              </a:rPr>
              <a:t>Gender equality Index </a:t>
            </a:r>
            <a:r>
              <a:rPr lang="en-GB" sz="2800" b="1" dirty="0" err="1" smtClean="0">
                <a:latin typeface="Myriad Pro" pitchFamily="34" charset="0"/>
              </a:rPr>
              <a:t>vs</a:t>
            </a:r>
            <a:r>
              <a:rPr lang="en-GB" sz="2800" b="1" dirty="0" smtClean="0">
                <a:latin typeface="Myriad Pro" pitchFamily="34" charset="0"/>
              </a:rPr>
              <a:t> Investment  in R&amp;D</a:t>
            </a:r>
            <a:endParaRPr lang="en-GB" sz="2800" b="1" dirty="0">
              <a:latin typeface="Myriad Pro" pitchFamily="34" charset="0"/>
            </a:endParaRPr>
          </a:p>
        </p:txBody>
      </p:sp>
    </p:spTree>
    <p:extLst>
      <p:ext uri="{BB962C8B-B14F-4D97-AF65-F5344CB8AC3E}">
        <p14:creationId xmlns:p14="http://schemas.microsoft.com/office/powerpoint/2010/main" val="21257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393969" cy="239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13569" y="3581400"/>
            <a:ext cx="8422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r" fontAlgn="base">
              <a:spcBef>
                <a:spcPct val="20000"/>
              </a:spcBef>
              <a:spcAft>
                <a:spcPct val="0"/>
              </a:spcAft>
              <a:buFont typeface="Arial" pitchFamily="34" charset="0"/>
              <a:buNone/>
            </a:pPr>
            <a:r>
              <a:rPr lang="en-GB" sz="4400" b="1" i="1" dirty="0">
                <a:solidFill>
                  <a:schemeClr val="bg1"/>
                </a:solidFill>
                <a:latin typeface="Myriad Pro" pitchFamily="34" charset="0"/>
              </a:rPr>
              <a:t>Women and men in research …</a:t>
            </a:r>
          </a:p>
        </p:txBody>
      </p:sp>
      <p:sp>
        <p:nvSpPr>
          <p:cNvPr id="7" name="Rectangle 6"/>
          <p:cNvSpPr>
            <a:spLocks noChangeArrowheads="1"/>
          </p:cNvSpPr>
          <p:nvPr/>
        </p:nvSpPr>
        <p:spPr bwMode="auto">
          <a:xfrm>
            <a:off x="0" y="1600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marL="457200"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p:txBody>
      </p:sp>
    </p:spTree>
    <p:extLst>
      <p:ext uri="{BB962C8B-B14F-4D97-AF65-F5344CB8AC3E}">
        <p14:creationId xmlns:p14="http://schemas.microsoft.com/office/powerpoint/2010/main" val="115315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13</a:t>
            </a:fld>
            <a:endParaRPr lang="en-US"/>
          </a:p>
        </p:txBody>
      </p:sp>
      <p:sp>
        <p:nvSpPr>
          <p:cNvPr id="4" name="Rectangle 3"/>
          <p:cNvSpPr/>
          <p:nvPr/>
        </p:nvSpPr>
        <p:spPr>
          <a:xfrm>
            <a:off x="990600" y="347090"/>
            <a:ext cx="7086600" cy="954107"/>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sz="2800" dirty="0" smtClean="0">
                <a:latin typeface="Myriad Pro" pitchFamily="34" charset="0"/>
              </a:rPr>
              <a:t>Distribution of PHD graduates </a:t>
            </a:r>
          </a:p>
          <a:p>
            <a:pPr algn="ctr">
              <a:defRPr sz="1800" b="1" i="0" u="none" strike="noStrike" kern="1200" baseline="0">
                <a:solidFill>
                  <a:sysClr val="windowText" lastClr="000000"/>
                </a:solidFill>
                <a:latin typeface="+mn-lt"/>
                <a:ea typeface="+mn-ea"/>
                <a:cs typeface="+mn-cs"/>
              </a:defRPr>
            </a:pPr>
            <a:r>
              <a:rPr lang="en-US" sz="2800" dirty="0" smtClean="0">
                <a:latin typeface="Myriad Pro" pitchFamily="34" charset="0"/>
              </a:rPr>
              <a:t>(2002-2011)</a:t>
            </a:r>
            <a:endParaRPr lang="en-US" sz="2800" dirty="0">
              <a:latin typeface="Myriad Pro" pitchFamily="34" charset="0"/>
            </a:endParaRPr>
          </a:p>
        </p:txBody>
      </p:sp>
      <p:pic>
        <p:nvPicPr>
          <p:cNvPr id="5" name="Picture 4" descr="G:\Operations\Communication_Information\GRAPHICAL-CHART-VISUAL-IDENTITY\FINAL FILES !!!\2010.4176_Logo\2010.4176_Logo\CMYK\FORMAT_PNG\EIGE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56" y="1524000"/>
            <a:ext cx="7779544" cy="466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123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14</a:t>
            </a:fld>
            <a:endParaRPr lang="en-US"/>
          </a:p>
        </p:txBody>
      </p:sp>
      <p:sp>
        <p:nvSpPr>
          <p:cNvPr id="5" name="Rectangle 4"/>
          <p:cNvSpPr/>
          <p:nvPr/>
        </p:nvSpPr>
        <p:spPr>
          <a:xfrm>
            <a:off x="1676400" y="345280"/>
            <a:ext cx="7086600" cy="954107"/>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sz="2800" dirty="0" smtClean="0">
                <a:latin typeface="Myriad Pro" pitchFamily="34" charset="0"/>
              </a:rPr>
              <a:t>Distribution of PHD graduates by field of study (2011)</a:t>
            </a:r>
            <a:endParaRPr lang="en-US" sz="2800" dirty="0">
              <a:latin typeface="Myriad Pro" pitchFamily="34" charset="0"/>
            </a:endParaRPr>
          </a:p>
        </p:txBody>
      </p:sp>
      <p:pic>
        <p:nvPicPr>
          <p:cNvPr id="6"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691" y="1828800"/>
            <a:ext cx="6629400" cy="39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01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15</a:t>
            </a:fld>
            <a:endParaRPr lang="en-US"/>
          </a:p>
        </p:txBody>
      </p:sp>
      <p:pic>
        <p:nvPicPr>
          <p:cNvPr id="5" name="Picture 4" descr="G:\Operations\Communication_Information\GRAPHICAL-CHART-VISUAL-IDENTITY\FINAL FILES !!!\2010.4176_Logo\2010.4176_Logo\CMYK\FORMAT_PNG\EIGE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1250950"/>
            <a:ext cx="829151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6809" y="215881"/>
            <a:ext cx="8687191" cy="954107"/>
          </a:xfrm>
          <a:prstGeom prst="rect">
            <a:avLst/>
          </a:prstGeom>
        </p:spPr>
        <p:txBody>
          <a:bodyPr wrap="square">
            <a:spAutoFit/>
          </a:bodyPr>
          <a:lstStyle/>
          <a:p>
            <a:pPr algn="ctr"/>
            <a:r>
              <a:rPr lang="en-US" sz="2800" b="1" dirty="0">
                <a:solidFill>
                  <a:sysClr val="windowText" lastClr="000000"/>
                </a:solidFill>
                <a:latin typeface="Myriad Pro" pitchFamily="34" charset="0"/>
              </a:rPr>
              <a:t>Total </a:t>
            </a:r>
            <a:r>
              <a:rPr lang="en-US" sz="2800" b="1" dirty="0" smtClean="0">
                <a:solidFill>
                  <a:sysClr val="windowText" lastClr="000000"/>
                </a:solidFill>
                <a:latin typeface="Myriad Pro" pitchFamily="34" charset="0"/>
              </a:rPr>
              <a:t>researchers </a:t>
            </a:r>
            <a:r>
              <a:rPr lang="en-US" sz="2800" b="1" dirty="0">
                <a:solidFill>
                  <a:sysClr val="windowText" lastClr="000000"/>
                </a:solidFill>
                <a:latin typeface="Myriad Pro" pitchFamily="34" charset="0"/>
              </a:rPr>
              <a:t>by </a:t>
            </a:r>
            <a:r>
              <a:rPr lang="en-US" sz="2800" b="1" dirty="0" smtClean="0">
                <a:solidFill>
                  <a:sysClr val="windowText" lastClr="000000"/>
                </a:solidFill>
                <a:latin typeface="Myriad Pro" pitchFamily="34" charset="0"/>
              </a:rPr>
              <a:t>sector  </a:t>
            </a:r>
            <a:r>
              <a:rPr lang="en-US" sz="2800" b="1" dirty="0">
                <a:solidFill>
                  <a:sysClr val="windowText" lastClr="000000"/>
                </a:solidFill>
                <a:latin typeface="Myriad Pro" pitchFamily="34" charset="0"/>
              </a:rPr>
              <a:t>as % of total employment (FTE) </a:t>
            </a:r>
          </a:p>
        </p:txBody>
      </p:sp>
    </p:spTree>
    <p:extLst>
      <p:ext uri="{BB962C8B-B14F-4D97-AF65-F5344CB8AC3E}">
        <p14:creationId xmlns:p14="http://schemas.microsoft.com/office/powerpoint/2010/main" val="36566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16</a:t>
            </a:fld>
            <a:endParaRPr lang="en-US"/>
          </a:p>
        </p:txBody>
      </p:sp>
      <p:pic>
        <p:nvPicPr>
          <p:cNvPr id="5" name="Picture 4" descr="G:\Operations\Communication_Information\GRAPHICAL-CHART-VISUAL-IDENTITY\FINAL FILES !!!\2010.4176_Logo\2010.4176_Logo\CMYK\FORMAT_PNG\EIGE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6675437" cy="671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9828" y="348716"/>
            <a:ext cx="4724400" cy="646331"/>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dirty="0" smtClean="0">
                <a:latin typeface="Myriad Pro" pitchFamily="34" charset="0"/>
              </a:rPr>
              <a:t>Women researchers </a:t>
            </a:r>
            <a:r>
              <a:rPr lang="en-US" dirty="0">
                <a:latin typeface="Myriad Pro" pitchFamily="34" charset="0"/>
              </a:rPr>
              <a:t>by sectors  </a:t>
            </a:r>
            <a:r>
              <a:rPr lang="en-US" dirty="0" smtClean="0">
                <a:latin typeface="Myriad Pro" pitchFamily="34" charset="0"/>
              </a:rPr>
              <a:t>as % of total employment (FTE) in 2011 </a:t>
            </a:r>
            <a:endParaRPr lang="en-US" dirty="0">
              <a:latin typeface="Myriad Pro" pitchFamily="34" charset="0"/>
            </a:endParaRPr>
          </a:p>
        </p:txBody>
      </p:sp>
    </p:spTree>
    <p:extLst>
      <p:ext uri="{BB962C8B-B14F-4D97-AF65-F5344CB8AC3E}">
        <p14:creationId xmlns:p14="http://schemas.microsoft.com/office/powerpoint/2010/main" val="320841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17</a:t>
            </a:fld>
            <a:endParaRPr lang="en-US"/>
          </a:p>
        </p:txBody>
      </p:sp>
      <p:pic>
        <p:nvPicPr>
          <p:cNvPr id="4" name="Picture 3" descr="G:\Operations\Communication_Information\GRAPHICAL-CHART-VISUAL-IDENTITY\FINAL FILES !!!\2010.4176_Logo\2010.4176_Logo\CMYK\FORMAT_PNG\EIGE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060" y="17955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97" y="631841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5039"/>
            <a:ext cx="6570692" cy="661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69828" y="348716"/>
            <a:ext cx="4724400" cy="646331"/>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dirty="0" smtClean="0">
                <a:latin typeface="Myriad Pro" pitchFamily="34" charset="0"/>
              </a:rPr>
              <a:t>Women researchers </a:t>
            </a:r>
            <a:r>
              <a:rPr lang="en-US" dirty="0">
                <a:latin typeface="Myriad Pro" pitchFamily="34" charset="0"/>
              </a:rPr>
              <a:t>by sectors  </a:t>
            </a:r>
            <a:r>
              <a:rPr lang="en-US" dirty="0" smtClean="0">
                <a:latin typeface="Myriad Pro" pitchFamily="34" charset="0"/>
              </a:rPr>
              <a:t>as % of total employment (FTE) in 2011 </a:t>
            </a:r>
            <a:endParaRPr lang="en-US" dirty="0">
              <a:latin typeface="Myriad Pro" pitchFamily="34" charset="0"/>
            </a:endParaRPr>
          </a:p>
        </p:txBody>
      </p:sp>
    </p:spTree>
    <p:extLst>
      <p:ext uri="{BB962C8B-B14F-4D97-AF65-F5344CB8AC3E}">
        <p14:creationId xmlns:p14="http://schemas.microsoft.com/office/powerpoint/2010/main" val="335527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393969" cy="239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13569" y="3581400"/>
            <a:ext cx="84227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fontAlgn="base">
              <a:spcBef>
                <a:spcPct val="20000"/>
              </a:spcBef>
              <a:spcAft>
                <a:spcPct val="0"/>
              </a:spcAft>
              <a:buFont typeface="Arial" pitchFamily="34" charset="0"/>
              <a:buNone/>
            </a:pPr>
            <a:r>
              <a:rPr lang="en-GB" sz="4400" b="1" i="1" dirty="0">
                <a:solidFill>
                  <a:schemeClr val="bg1"/>
                </a:solidFill>
                <a:latin typeface="Myriad Pro" pitchFamily="34" charset="0"/>
              </a:rPr>
              <a:t>Women and men in the institutions…</a:t>
            </a:r>
          </a:p>
        </p:txBody>
      </p:sp>
      <p:sp>
        <p:nvSpPr>
          <p:cNvPr id="7" name="Rectangle 6"/>
          <p:cNvSpPr>
            <a:spLocks noChangeArrowheads="1"/>
          </p:cNvSpPr>
          <p:nvPr/>
        </p:nvSpPr>
        <p:spPr bwMode="auto">
          <a:xfrm>
            <a:off x="0" y="1600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marL="457200"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p:txBody>
      </p:sp>
    </p:spTree>
    <p:extLst>
      <p:ext uri="{BB962C8B-B14F-4D97-AF65-F5344CB8AC3E}">
        <p14:creationId xmlns:p14="http://schemas.microsoft.com/office/powerpoint/2010/main" val="3221558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6661"/>
        </a:solidFill>
        <a:effectLst/>
      </p:bgPr>
    </p:bg>
    <p:spTree>
      <p:nvGrpSpPr>
        <p:cNvPr id="1" name=""/>
        <p:cNvGrpSpPr/>
        <p:nvPr/>
      </p:nvGrpSpPr>
      <p:grpSpPr>
        <a:xfrm>
          <a:off x="0" y="0"/>
          <a:ext cx="0" cy="0"/>
          <a:chOff x="0" y="0"/>
          <a:chExt cx="0" cy="0"/>
        </a:xfrm>
      </p:grpSpPr>
      <p:pic>
        <p:nvPicPr>
          <p:cNvPr id="17305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77925"/>
            <a:ext cx="3352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955925" y="596900"/>
            <a:ext cx="6188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defTabSz="457200" fontAlgn="base">
              <a:spcBef>
                <a:spcPct val="0"/>
              </a:spcBef>
              <a:spcAft>
                <a:spcPct val="0"/>
              </a:spcAft>
            </a:pPr>
            <a:r>
              <a:rPr lang="en-GB" sz="2800" dirty="0" smtClean="0">
                <a:solidFill>
                  <a:srgbClr val="FFFFFF"/>
                </a:solidFill>
                <a:latin typeface="Myriad Pro" pitchFamily="34" charset="0"/>
              </a:rPr>
              <a:t>Low levels of gender equality in political decision-making</a:t>
            </a:r>
          </a:p>
        </p:txBody>
      </p:sp>
      <p:sp>
        <p:nvSpPr>
          <p:cNvPr id="6" name="Rectangle 5"/>
          <p:cNvSpPr>
            <a:spLocks noChangeArrowheads="1"/>
          </p:cNvSpPr>
          <p:nvPr/>
        </p:nvSpPr>
        <p:spPr bwMode="auto">
          <a:xfrm>
            <a:off x="3040063" y="2468563"/>
            <a:ext cx="6103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defTabSz="457200" fontAlgn="base">
              <a:spcBef>
                <a:spcPct val="0"/>
              </a:spcBef>
              <a:spcAft>
                <a:spcPct val="0"/>
              </a:spcAft>
            </a:pPr>
            <a:r>
              <a:rPr lang="en-GB" sz="2800" dirty="0" smtClean="0">
                <a:solidFill>
                  <a:srgbClr val="FFFFFF"/>
                </a:solidFill>
                <a:latin typeface="Myriad Pro" pitchFamily="34" charset="0"/>
              </a:rPr>
              <a:t>The lowest gender equality score can be found in economic decision-making</a:t>
            </a:r>
          </a:p>
        </p:txBody>
      </p:sp>
      <p:sp>
        <p:nvSpPr>
          <p:cNvPr id="7" name="Rectangle 6"/>
          <p:cNvSpPr>
            <a:spLocks noChangeArrowheads="1"/>
          </p:cNvSpPr>
          <p:nvPr/>
        </p:nvSpPr>
        <p:spPr bwMode="auto">
          <a:xfrm>
            <a:off x="3040063" y="4635500"/>
            <a:ext cx="6103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defTabSz="457200" fontAlgn="base">
              <a:spcBef>
                <a:spcPct val="0"/>
              </a:spcBef>
              <a:spcAft>
                <a:spcPct val="0"/>
              </a:spcAft>
            </a:pPr>
            <a:r>
              <a:rPr lang="en-GB" sz="2800" dirty="0" smtClean="0">
                <a:solidFill>
                  <a:srgbClr val="FFFFFF"/>
                </a:solidFill>
                <a:latin typeface="Myriad Pro" pitchFamily="34" charset="0"/>
              </a:rPr>
              <a:t>Key actions should be taken to consider gender balance in decision-making</a:t>
            </a:r>
          </a:p>
        </p:txBody>
      </p:sp>
    </p:spTree>
    <p:extLst>
      <p:ext uri="{BB962C8B-B14F-4D97-AF65-F5344CB8AC3E}">
        <p14:creationId xmlns:p14="http://schemas.microsoft.com/office/powerpoint/2010/main" val="164389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338" y="336305"/>
            <a:ext cx="4981994" cy="3558568"/>
          </a:xfrm>
          <a:prstGeom prst="rect">
            <a:avLst/>
          </a:prstGeom>
        </p:spPr>
      </p:pic>
      <p:sp>
        <p:nvSpPr>
          <p:cNvPr id="3" name="Content Placeholder 2"/>
          <p:cNvSpPr>
            <a:spLocks noGrp="1"/>
          </p:cNvSpPr>
          <p:nvPr>
            <p:ph idx="1"/>
          </p:nvPr>
        </p:nvSpPr>
        <p:spPr>
          <a:xfrm>
            <a:off x="352425" y="4424824"/>
            <a:ext cx="8410575" cy="1935163"/>
          </a:xfrm>
        </p:spPr>
        <p:txBody>
          <a:bodyPr>
            <a:normAutofit fontScale="77500" lnSpcReduction="20000"/>
          </a:bodyPr>
          <a:lstStyle/>
          <a:p>
            <a:pPr marL="0" indent="0" algn="r">
              <a:buNone/>
            </a:pPr>
            <a:r>
              <a:rPr lang="en-GB" sz="4400" b="1" i="1" dirty="0">
                <a:solidFill>
                  <a:schemeClr val="bg1"/>
                </a:solidFill>
                <a:latin typeface="Myriad Pro" pitchFamily="34" charset="0"/>
              </a:rPr>
              <a:t>G</a:t>
            </a:r>
            <a:r>
              <a:rPr lang="en-GB" sz="4400" b="1" i="1" dirty="0" smtClean="0">
                <a:solidFill>
                  <a:schemeClr val="bg1"/>
                </a:solidFill>
                <a:latin typeface="Myriad Pro" pitchFamily="34" charset="0"/>
              </a:rPr>
              <a:t>ender Equality </a:t>
            </a:r>
            <a:r>
              <a:rPr lang="en-GB" sz="4400" b="1" i="1" dirty="0">
                <a:solidFill>
                  <a:schemeClr val="bg1"/>
                </a:solidFill>
                <a:latin typeface="Myriad Pro" pitchFamily="34" charset="0"/>
              </a:rPr>
              <a:t>is a fundamental value</a:t>
            </a:r>
          </a:p>
          <a:p>
            <a:pPr marL="0" indent="0" algn="r">
              <a:buNone/>
            </a:pPr>
            <a:r>
              <a:rPr lang="en-GB" sz="4400" b="1" i="1" dirty="0" smtClean="0">
                <a:solidFill>
                  <a:schemeClr val="bg1"/>
                </a:solidFill>
                <a:latin typeface="Myriad Pro" pitchFamily="34" charset="0"/>
              </a:rPr>
              <a:t>in EU and </a:t>
            </a:r>
            <a:r>
              <a:rPr lang="en-GB" sz="4400" b="1" i="1" dirty="0">
                <a:solidFill>
                  <a:schemeClr val="bg1"/>
                </a:solidFill>
                <a:latin typeface="Myriad Pro" pitchFamily="34" charset="0"/>
              </a:rPr>
              <a:t>is vital to its </a:t>
            </a:r>
            <a:endParaRPr lang="en-GB" sz="4400" b="1" i="1" dirty="0" smtClean="0">
              <a:solidFill>
                <a:schemeClr val="bg1"/>
              </a:solidFill>
              <a:latin typeface="Myriad Pro" pitchFamily="34" charset="0"/>
            </a:endParaRPr>
          </a:p>
          <a:p>
            <a:pPr marL="0" indent="0" algn="r">
              <a:buNone/>
            </a:pPr>
            <a:r>
              <a:rPr lang="en-GB" sz="4400" b="1" i="1" dirty="0" smtClean="0">
                <a:solidFill>
                  <a:schemeClr val="bg1"/>
                </a:solidFill>
                <a:latin typeface="Myriad Pro" pitchFamily="34" charset="0"/>
              </a:rPr>
              <a:t>economic </a:t>
            </a:r>
            <a:r>
              <a:rPr lang="en-GB" sz="4400" b="1" i="1" dirty="0">
                <a:solidFill>
                  <a:schemeClr val="bg1"/>
                </a:solidFill>
                <a:latin typeface="Myriad Pro" pitchFamily="34" charset="0"/>
              </a:rPr>
              <a:t>and </a:t>
            </a:r>
            <a:r>
              <a:rPr lang="en-GB" sz="4400" b="1" i="1" dirty="0" smtClean="0">
                <a:solidFill>
                  <a:schemeClr val="bg1"/>
                </a:solidFill>
                <a:latin typeface="Myriad Pro" pitchFamily="34" charset="0"/>
              </a:rPr>
              <a:t>social growth</a:t>
            </a:r>
            <a:endParaRPr lang="en-US" sz="4400" b="1" i="1" dirty="0">
              <a:solidFill>
                <a:schemeClr val="bg1"/>
              </a:solidFill>
              <a:latin typeface="Myriad Pro" pitchFamily="34" charset="0"/>
            </a:endParaRPr>
          </a:p>
        </p:txBody>
      </p:sp>
      <p:pic>
        <p:nvPicPr>
          <p:cNvPr id="5"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9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2032000"/>
            <a:ext cx="7559675"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663" y="93663"/>
            <a:ext cx="10874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G:\Operations\Communication_Information\GRAPHICAL-CHART-VISUAL-IDENTITY\FINAL FILES !!!\2010.4176_Logo\2010.4176_Logo\CMYK\FORMAT_PNG\EIGE_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5"/>
          <p:cNvSpPr txBox="1">
            <a:spLocks noChangeArrowheads="1"/>
          </p:cNvSpPr>
          <p:nvPr/>
        </p:nvSpPr>
        <p:spPr bwMode="auto">
          <a:xfrm>
            <a:off x="6161314" y="3626259"/>
            <a:ext cx="590550" cy="3683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a:r>
              <a:rPr lang="it-IT" dirty="0">
                <a:solidFill>
                  <a:prstClr val="white"/>
                </a:solidFill>
                <a:latin typeface="Calibri" pitchFamily="34" charset="0"/>
              </a:rPr>
              <a:t>38.0</a:t>
            </a:r>
            <a:endParaRPr lang="en-US" dirty="0">
              <a:solidFill>
                <a:prstClr val="white"/>
              </a:solidFill>
              <a:latin typeface="Calibri" pitchFamily="34" charset="0"/>
            </a:endParaRPr>
          </a:p>
        </p:txBody>
      </p:sp>
    </p:spTree>
    <p:extLst>
      <p:ext uri="{BB962C8B-B14F-4D97-AF65-F5344CB8AC3E}">
        <p14:creationId xmlns:p14="http://schemas.microsoft.com/office/powerpoint/2010/main" val="1720189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48" y="1676400"/>
            <a:ext cx="7675563"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24200" y="384859"/>
            <a:ext cx="5181600" cy="646331"/>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dirty="0" smtClean="0">
                <a:latin typeface="Myriad Pro" pitchFamily="34" charset="0"/>
              </a:rPr>
              <a:t>Women and men as m</a:t>
            </a:r>
            <a:r>
              <a:rPr lang="en-GB" dirty="0" smtClean="0">
                <a:latin typeface="Myriad Pro" pitchFamily="34" charset="0"/>
              </a:rPr>
              <a:t>embers </a:t>
            </a:r>
            <a:r>
              <a:rPr lang="en-GB" dirty="0">
                <a:latin typeface="Myriad Pro" pitchFamily="34" charset="0"/>
              </a:rPr>
              <a:t>of the boards of the largest quoted companies </a:t>
            </a:r>
            <a:endParaRPr lang="en-US" dirty="0">
              <a:latin typeface="Myriad Pro" pitchFamily="34" charset="0"/>
            </a:endParaRPr>
          </a:p>
        </p:txBody>
      </p:sp>
      <p:pic>
        <p:nvPicPr>
          <p:cNvPr id="4"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0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20" y="1447800"/>
            <a:ext cx="7675200" cy="461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24200" y="384859"/>
            <a:ext cx="5181600" cy="646331"/>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dirty="0" smtClean="0">
                <a:latin typeface="Myriad Pro" pitchFamily="34" charset="0"/>
              </a:rPr>
              <a:t>Women and men </a:t>
            </a:r>
            <a:r>
              <a:rPr lang="en-GB" dirty="0" smtClean="0">
                <a:latin typeface="Myriad Pro" pitchFamily="34" charset="0"/>
              </a:rPr>
              <a:t>as academic staff </a:t>
            </a:r>
          </a:p>
          <a:p>
            <a:pPr algn="ctr">
              <a:defRPr sz="1800" b="1" i="0" u="none" strike="noStrike" kern="1200" baseline="0">
                <a:solidFill>
                  <a:sysClr val="windowText" lastClr="000000"/>
                </a:solidFill>
                <a:latin typeface="+mn-lt"/>
                <a:ea typeface="+mn-ea"/>
                <a:cs typeface="+mn-cs"/>
              </a:defRPr>
            </a:pPr>
            <a:r>
              <a:rPr lang="en-GB" dirty="0" smtClean="0">
                <a:latin typeface="Myriad Pro" pitchFamily="34" charset="0"/>
              </a:rPr>
              <a:t>(highest grade) 2010</a:t>
            </a:r>
            <a:endParaRPr lang="en-US" dirty="0">
              <a:latin typeface="Myriad Pro" pitchFamily="34" charset="0"/>
            </a:endParaRPr>
          </a:p>
        </p:txBody>
      </p:sp>
      <p:pic>
        <p:nvPicPr>
          <p:cNvPr id="5"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339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6200" y="1371600"/>
            <a:ext cx="9067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marL="457200" indent="-457200" defTabSz="457200" fontAlgn="base">
              <a:spcBef>
                <a:spcPct val="0"/>
              </a:spcBef>
              <a:spcAft>
                <a:spcPct val="0"/>
              </a:spcAft>
              <a:buFontTx/>
              <a:buChar char="-"/>
            </a:pPr>
            <a:r>
              <a:rPr lang="en-GB" sz="2800" dirty="0" smtClean="0">
                <a:solidFill>
                  <a:srgbClr val="FFFFFF"/>
                </a:solidFill>
                <a:latin typeface="Myriad Pro" pitchFamily="34" charset="0"/>
              </a:rPr>
              <a:t>Women make up half of the work force,</a:t>
            </a:r>
          </a:p>
          <a:p>
            <a:pPr marL="0" lvl="4" defTabSz="457200" fontAlgn="base">
              <a:spcBef>
                <a:spcPct val="0"/>
              </a:spcBef>
              <a:spcAft>
                <a:spcPct val="0"/>
              </a:spcAft>
            </a:pPr>
            <a:r>
              <a:rPr lang="en-GB" sz="2800" dirty="0">
                <a:solidFill>
                  <a:srgbClr val="FFFFFF"/>
                </a:solidFill>
                <a:latin typeface="Myriad Pro" pitchFamily="34" charset="0"/>
              </a:rPr>
              <a:t> </a:t>
            </a:r>
            <a:r>
              <a:rPr lang="en-GB" sz="2800" dirty="0" smtClean="0">
                <a:solidFill>
                  <a:srgbClr val="FFFFFF"/>
                </a:solidFill>
                <a:latin typeface="Myriad Pro" pitchFamily="34" charset="0"/>
              </a:rPr>
              <a:t>          …</a:t>
            </a:r>
            <a:r>
              <a:rPr lang="en-GB" sz="2800" dirty="0">
                <a:solidFill>
                  <a:srgbClr val="FFFFFF"/>
                </a:solidFill>
                <a:latin typeface="Myriad Pro" pitchFamily="34" charset="0"/>
              </a:rPr>
              <a:t>but only 40% are employed (FTE) </a:t>
            </a:r>
            <a:r>
              <a:rPr lang="en-GB" sz="2800" dirty="0" smtClean="0">
                <a:solidFill>
                  <a:srgbClr val="FFFFFF"/>
                </a:solidFill>
                <a:latin typeface="Myriad Pro" pitchFamily="34" charset="0"/>
              </a:rPr>
              <a:t>;</a:t>
            </a:r>
            <a:endParaRPr lang="en-GB" sz="2800" dirty="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a:p>
            <a:pPr marL="457200" indent="-457200" defTabSz="457200" fontAlgn="base">
              <a:spcBef>
                <a:spcPct val="0"/>
              </a:spcBef>
              <a:spcAft>
                <a:spcPct val="0"/>
              </a:spcAft>
              <a:buFontTx/>
              <a:buChar char="-"/>
            </a:pPr>
            <a:r>
              <a:rPr lang="en-GB" sz="2800" dirty="0" smtClean="0">
                <a:solidFill>
                  <a:srgbClr val="FFFFFF"/>
                </a:solidFill>
                <a:latin typeface="Myriad Pro" pitchFamily="34" charset="0"/>
              </a:rPr>
              <a:t>Only </a:t>
            </a:r>
            <a:r>
              <a:rPr lang="en-GB" sz="2800" dirty="0">
                <a:solidFill>
                  <a:srgbClr val="FFFFFF"/>
                </a:solidFill>
                <a:latin typeface="Myriad Pro" pitchFamily="34" charset="0"/>
              </a:rPr>
              <a:t>5</a:t>
            </a:r>
            <a:r>
              <a:rPr lang="en-GB" sz="2800" dirty="0" smtClean="0">
                <a:solidFill>
                  <a:srgbClr val="FFFFFF"/>
                </a:solidFill>
                <a:latin typeface="Myriad Pro" pitchFamily="34" charset="0"/>
              </a:rPr>
              <a:t>% of women are researchers</a:t>
            </a:r>
            <a:endParaRPr lang="en-GB" sz="2800" dirty="0">
              <a:solidFill>
                <a:srgbClr val="FFFFFF"/>
              </a:solidFill>
              <a:latin typeface="Myriad Pro" pitchFamily="34" charset="0"/>
            </a:endParaRPr>
          </a:p>
          <a:p>
            <a:pPr defTabSz="457200" fontAlgn="base">
              <a:spcBef>
                <a:spcPct val="0"/>
              </a:spcBef>
              <a:spcAft>
                <a:spcPct val="0"/>
              </a:spcAft>
            </a:pPr>
            <a:r>
              <a:rPr lang="en-GB" sz="2800" dirty="0" smtClean="0">
                <a:solidFill>
                  <a:srgbClr val="FFFFFF"/>
                </a:solidFill>
                <a:latin typeface="Myriad Pro" pitchFamily="34" charset="0"/>
              </a:rPr>
              <a:t>	… </a:t>
            </a:r>
            <a:r>
              <a:rPr lang="en-GB" sz="2800" dirty="0">
                <a:solidFill>
                  <a:srgbClr val="FFFFFF"/>
                </a:solidFill>
                <a:latin typeface="Myriad Pro" pitchFamily="34" charset="0"/>
              </a:rPr>
              <a:t>but </a:t>
            </a:r>
            <a:r>
              <a:rPr lang="en-GB" sz="2800" dirty="0" smtClean="0">
                <a:solidFill>
                  <a:srgbClr val="FFFFFF"/>
                </a:solidFill>
                <a:latin typeface="Myriad Pro" pitchFamily="34" charset="0"/>
              </a:rPr>
              <a:t>in 2010</a:t>
            </a:r>
            <a:r>
              <a:rPr lang="en-GB" sz="2800" dirty="0">
                <a:solidFill>
                  <a:srgbClr val="FFFFFF"/>
                </a:solidFill>
                <a:latin typeface="Myriad Pro" pitchFamily="34" charset="0"/>
              </a:rPr>
              <a:t>, around 60% of university graduates were women ;</a:t>
            </a:r>
            <a:endParaRPr lang="en-GB" sz="2800" dirty="0" smtClean="0">
              <a:solidFill>
                <a:srgbClr val="FFFFFF"/>
              </a:solidFill>
              <a:latin typeface="Myriad Pro" pitchFamily="34" charset="0"/>
            </a:endParaRPr>
          </a:p>
          <a:p>
            <a:pPr marL="457200"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marL="457200" indent="-457200" defTabSz="457200" fontAlgn="base">
              <a:spcBef>
                <a:spcPct val="0"/>
              </a:spcBef>
              <a:spcAft>
                <a:spcPct val="0"/>
              </a:spcAft>
              <a:buFontTx/>
              <a:buChar char="-"/>
            </a:pPr>
            <a:r>
              <a:rPr lang="en-GB" sz="2800" dirty="0" smtClean="0">
                <a:solidFill>
                  <a:srgbClr val="FFFFFF"/>
                </a:solidFill>
                <a:latin typeface="Myriad Pro" pitchFamily="34" charset="0"/>
              </a:rPr>
              <a:t>Women are underrepresented in decision making power</a:t>
            </a:r>
          </a:p>
          <a:p>
            <a:pPr defTabSz="457200" fontAlgn="base">
              <a:spcBef>
                <a:spcPct val="0"/>
              </a:spcBef>
              <a:spcAft>
                <a:spcPct val="0"/>
              </a:spcAft>
            </a:pPr>
            <a:r>
              <a:rPr lang="en-GB" sz="2800" dirty="0" smtClean="0">
                <a:solidFill>
                  <a:srgbClr val="FFFFFF"/>
                </a:solidFill>
                <a:latin typeface="Myriad Pro" pitchFamily="34" charset="0"/>
              </a:rPr>
              <a:t>        …as well as in the highest academic positions;</a:t>
            </a:r>
          </a:p>
          <a:p>
            <a:pPr defTabSz="457200" fontAlgn="base">
              <a:spcBef>
                <a:spcPct val="0"/>
              </a:spcBef>
              <a:spcAft>
                <a:spcPct val="0"/>
              </a:spcAft>
            </a:pPr>
            <a:endParaRPr lang="en-GB" sz="2800" dirty="0">
              <a:solidFill>
                <a:srgbClr val="FFFFFF"/>
              </a:solidFill>
              <a:latin typeface="Myriad Pro" pitchFamily="34" charset="0"/>
            </a:endParaRPr>
          </a:p>
          <a:p>
            <a:pPr defTabSz="457200" fontAlgn="base">
              <a:spcBef>
                <a:spcPct val="0"/>
              </a:spcBef>
              <a:spcAft>
                <a:spcPct val="0"/>
              </a:spcAft>
            </a:pPr>
            <a:endParaRPr lang="en-GB" sz="2800" dirty="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p:txBody>
      </p:sp>
      <p:sp>
        <p:nvSpPr>
          <p:cNvPr id="7" name="Rectangle 6"/>
          <p:cNvSpPr/>
          <p:nvPr/>
        </p:nvSpPr>
        <p:spPr>
          <a:xfrm>
            <a:off x="1295400" y="151629"/>
            <a:ext cx="7620000" cy="646331"/>
          </a:xfrm>
          <a:prstGeom prst="rect">
            <a:avLst/>
          </a:prstGeom>
        </p:spPr>
        <p:txBody>
          <a:bodyPr wrap="square">
            <a:spAutoFit/>
          </a:bodyPr>
          <a:lstStyle/>
          <a:p>
            <a:pPr algn="ctr" defTabSz="457200" fontAlgn="base">
              <a:spcBef>
                <a:spcPct val="0"/>
              </a:spcBef>
              <a:spcAft>
                <a:spcPct val="0"/>
              </a:spcAft>
            </a:pPr>
            <a:r>
              <a:rPr lang="en-GB" sz="3600" dirty="0" smtClean="0">
                <a:solidFill>
                  <a:srgbClr val="FFFFFF"/>
                </a:solidFill>
                <a:latin typeface="Myriad Pro" pitchFamily="34" charset="0"/>
              </a:rPr>
              <a:t>Outcomes</a:t>
            </a:r>
            <a:endParaRPr lang="en-GB" sz="3600" dirty="0">
              <a:solidFill>
                <a:srgbClr val="FFFFFF"/>
              </a:solidFill>
              <a:latin typeface="Myriad Pro" pitchFamily="34" charset="0"/>
            </a:endParaRPr>
          </a:p>
        </p:txBody>
      </p:sp>
    </p:spTree>
    <p:extLst>
      <p:ext uri="{BB962C8B-B14F-4D97-AF65-F5344CB8AC3E}">
        <p14:creationId xmlns:p14="http://schemas.microsoft.com/office/powerpoint/2010/main" val="32435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1600200"/>
            <a:ext cx="9067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defTabSz="457200" fontAlgn="base">
              <a:spcBef>
                <a:spcPct val="0"/>
              </a:spcBef>
              <a:spcAft>
                <a:spcPct val="0"/>
              </a:spcAft>
            </a:pPr>
            <a:r>
              <a:rPr lang="en-GB" sz="2800" dirty="0" smtClean="0">
                <a:solidFill>
                  <a:srgbClr val="FFFFFF"/>
                </a:solidFill>
                <a:latin typeface="Myriad Pro" pitchFamily="34" charset="0"/>
              </a:rPr>
              <a:t>Stereotypes in gender roles toward :</a:t>
            </a:r>
          </a:p>
          <a:p>
            <a:pPr marL="457200"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marL="914400" lvl="1" indent="-457200" defTabSz="457200" fontAlgn="base">
              <a:spcBef>
                <a:spcPct val="0"/>
              </a:spcBef>
              <a:spcAft>
                <a:spcPct val="0"/>
              </a:spcAft>
              <a:buFontTx/>
              <a:buChar char="-"/>
            </a:pPr>
            <a:r>
              <a:rPr lang="en-GB" sz="2800" dirty="0" smtClean="0">
                <a:solidFill>
                  <a:srgbClr val="FFFFFF"/>
                </a:solidFill>
                <a:latin typeface="Myriad Pro" pitchFamily="34" charset="0"/>
              </a:rPr>
              <a:t>Career opportunities for women in decision making;</a:t>
            </a:r>
          </a:p>
          <a:p>
            <a:pPr marL="914400" lvl="1"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marL="914400" lvl="1" indent="-457200" defTabSz="457200" fontAlgn="base">
              <a:spcBef>
                <a:spcPct val="0"/>
              </a:spcBef>
              <a:spcAft>
                <a:spcPct val="0"/>
              </a:spcAft>
              <a:buFontTx/>
              <a:buChar char="-"/>
            </a:pPr>
            <a:r>
              <a:rPr lang="en-GB" sz="2800" dirty="0" smtClean="0">
                <a:solidFill>
                  <a:srgbClr val="FFFFFF"/>
                </a:solidFill>
                <a:latin typeface="Myriad Pro" pitchFamily="34" charset="0"/>
              </a:rPr>
              <a:t>Gendered organisation of work ;</a:t>
            </a:r>
          </a:p>
          <a:p>
            <a:pPr lvl="1" defTabSz="457200" fontAlgn="base">
              <a:spcBef>
                <a:spcPct val="0"/>
              </a:spcBef>
              <a:spcAft>
                <a:spcPct val="0"/>
              </a:spcAft>
            </a:pPr>
            <a:r>
              <a:rPr lang="en-GB" sz="2800" dirty="0" smtClean="0">
                <a:solidFill>
                  <a:srgbClr val="FFFFFF"/>
                </a:solidFill>
                <a:latin typeface="Myriad Pro" pitchFamily="34" charset="0"/>
              </a:rPr>
              <a:t>(work/life balance, concentration of power)</a:t>
            </a:r>
          </a:p>
          <a:p>
            <a:pPr defTabSz="457200" fontAlgn="base">
              <a:spcBef>
                <a:spcPct val="0"/>
              </a:spcBef>
              <a:spcAft>
                <a:spcPct val="0"/>
              </a:spcAft>
            </a:pPr>
            <a:endParaRPr lang="en-GB" sz="2800" dirty="0" smtClean="0">
              <a:solidFill>
                <a:srgbClr val="FFFFFF"/>
              </a:solidFill>
              <a:latin typeface="Myriad Pro" pitchFamily="34" charset="0"/>
            </a:endParaRPr>
          </a:p>
        </p:txBody>
      </p:sp>
      <p:sp>
        <p:nvSpPr>
          <p:cNvPr id="7" name="Rectangle 6"/>
          <p:cNvSpPr/>
          <p:nvPr/>
        </p:nvSpPr>
        <p:spPr>
          <a:xfrm>
            <a:off x="1295400" y="151629"/>
            <a:ext cx="7620000" cy="646331"/>
          </a:xfrm>
          <a:prstGeom prst="rect">
            <a:avLst/>
          </a:prstGeom>
        </p:spPr>
        <p:txBody>
          <a:bodyPr wrap="square">
            <a:spAutoFit/>
          </a:bodyPr>
          <a:lstStyle/>
          <a:p>
            <a:pPr algn="ctr" defTabSz="457200" fontAlgn="base">
              <a:spcBef>
                <a:spcPct val="0"/>
              </a:spcBef>
              <a:spcAft>
                <a:spcPct val="0"/>
              </a:spcAft>
            </a:pPr>
            <a:r>
              <a:rPr lang="en-GB" sz="3600" dirty="0" smtClean="0">
                <a:solidFill>
                  <a:srgbClr val="FFFFFF"/>
                </a:solidFill>
                <a:latin typeface="Myriad Pro" pitchFamily="34" charset="0"/>
              </a:rPr>
              <a:t>Barriers</a:t>
            </a:r>
            <a:endParaRPr lang="en-GB" sz="3600" dirty="0">
              <a:solidFill>
                <a:srgbClr val="FFFFFF"/>
              </a:solidFill>
              <a:latin typeface="Myriad Pro" pitchFamily="34" charset="0"/>
            </a:endParaRPr>
          </a:p>
        </p:txBody>
      </p:sp>
    </p:spTree>
    <p:extLst>
      <p:ext uri="{BB962C8B-B14F-4D97-AF65-F5344CB8AC3E}">
        <p14:creationId xmlns:p14="http://schemas.microsoft.com/office/powerpoint/2010/main" val="9922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371600" y="160338"/>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defTabSz="457200" fontAlgn="base">
              <a:spcBef>
                <a:spcPct val="0"/>
              </a:spcBef>
              <a:spcAft>
                <a:spcPct val="0"/>
              </a:spcAft>
            </a:pPr>
            <a:r>
              <a:rPr lang="en-GB" sz="3200" dirty="0" smtClean="0">
                <a:solidFill>
                  <a:srgbClr val="FFFFFF"/>
                </a:solidFill>
                <a:latin typeface="Myriad Pro" pitchFamily="34" charset="0"/>
              </a:rPr>
              <a:t>Prerequisites for undertaking </a:t>
            </a:r>
            <a:r>
              <a:rPr lang="en-GB" sz="3200" dirty="0">
                <a:solidFill>
                  <a:srgbClr val="FFFFFF"/>
                </a:solidFill>
                <a:latin typeface="Myriad Pro" pitchFamily="34" charset="0"/>
              </a:rPr>
              <a:t>structural change</a:t>
            </a:r>
          </a:p>
        </p:txBody>
      </p:sp>
      <p:sp>
        <p:nvSpPr>
          <p:cNvPr id="7" name="Rectangle 6"/>
          <p:cNvSpPr>
            <a:spLocks noChangeArrowheads="1"/>
          </p:cNvSpPr>
          <p:nvPr/>
        </p:nvSpPr>
        <p:spPr bwMode="auto">
          <a:xfrm>
            <a:off x="0" y="1600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marL="457200"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p:txBody>
      </p:sp>
      <p:sp>
        <p:nvSpPr>
          <p:cNvPr id="2" name="Rectangle 1"/>
          <p:cNvSpPr/>
          <p:nvPr/>
        </p:nvSpPr>
        <p:spPr>
          <a:xfrm>
            <a:off x="326299" y="1237556"/>
            <a:ext cx="8618154" cy="4031873"/>
          </a:xfrm>
          <a:prstGeom prst="rect">
            <a:avLst/>
          </a:prstGeom>
        </p:spPr>
        <p:txBody>
          <a:bodyPr wrap="square">
            <a:spAutoFit/>
          </a:bodyPr>
          <a:lstStyle/>
          <a:p>
            <a:pPr marL="514350" indent="-514350" defTabSz="457200" fontAlgn="base">
              <a:spcBef>
                <a:spcPct val="0"/>
              </a:spcBef>
              <a:spcAft>
                <a:spcPct val="0"/>
              </a:spcAft>
              <a:buFontTx/>
              <a:buAutoNum type="arabicPeriod"/>
            </a:pPr>
            <a:endParaRPr lang="en-GB" sz="3200" dirty="0">
              <a:solidFill>
                <a:srgbClr val="FFFFFF"/>
              </a:solidFill>
              <a:latin typeface="Myriad Pro" pitchFamily="34" charset="0"/>
            </a:endParaRPr>
          </a:p>
          <a:p>
            <a:pPr marL="514350" indent="-514350" defTabSz="457200" fontAlgn="base">
              <a:spcBef>
                <a:spcPct val="0"/>
              </a:spcBef>
              <a:spcAft>
                <a:spcPct val="0"/>
              </a:spcAft>
              <a:buFontTx/>
              <a:buAutoNum type="arabicPeriod"/>
            </a:pPr>
            <a:r>
              <a:rPr lang="en-GB" sz="3200" dirty="0" smtClean="0">
                <a:solidFill>
                  <a:srgbClr val="FFFFFF"/>
                </a:solidFill>
                <a:latin typeface="Myriad Pro" pitchFamily="34" charset="0"/>
              </a:rPr>
              <a:t>Knowing </a:t>
            </a:r>
            <a:r>
              <a:rPr lang="en-GB" sz="3200" dirty="0">
                <a:solidFill>
                  <a:srgbClr val="FFFFFF"/>
                </a:solidFill>
                <a:latin typeface="Myriad Pro" pitchFamily="34" charset="0"/>
              </a:rPr>
              <a:t>the </a:t>
            </a:r>
            <a:r>
              <a:rPr lang="en-GB" sz="3200" dirty="0" smtClean="0">
                <a:solidFill>
                  <a:srgbClr val="FFFFFF"/>
                </a:solidFill>
                <a:latin typeface="Myriad Pro" pitchFamily="34" charset="0"/>
              </a:rPr>
              <a:t>institution: developing statistics to monitor  (administrative data);</a:t>
            </a:r>
          </a:p>
          <a:p>
            <a:pPr marL="514350" indent="-514350" defTabSz="457200" fontAlgn="base">
              <a:spcBef>
                <a:spcPct val="0"/>
              </a:spcBef>
              <a:spcAft>
                <a:spcPct val="0"/>
              </a:spcAft>
              <a:buFontTx/>
              <a:buAutoNum type="arabicPeriod"/>
            </a:pPr>
            <a:endParaRPr lang="en-GB" sz="3200" dirty="0" smtClean="0">
              <a:solidFill>
                <a:srgbClr val="FFFFFF"/>
              </a:solidFill>
              <a:latin typeface="Myriad Pro" pitchFamily="34" charset="0"/>
            </a:endParaRPr>
          </a:p>
          <a:p>
            <a:pPr marL="514350" indent="-514350" defTabSz="457200" fontAlgn="base">
              <a:spcBef>
                <a:spcPct val="0"/>
              </a:spcBef>
              <a:spcAft>
                <a:spcPct val="0"/>
              </a:spcAft>
              <a:buFontTx/>
              <a:buAutoNum type="arabicPeriod"/>
            </a:pPr>
            <a:r>
              <a:rPr lang="en-GB" sz="3200" dirty="0" smtClean="0">
                <a:solidFill>
                  <a:srgbClr val="FFFFFF"/>
                </a:solidFill>
                <a:latin typeface="Myriad Pro" pitchFamily="34" charset="0"/>
              </a:rPr>
              <a:t>Securing top </a:t>
            </a:r>
            <a:r>
              <a:rPr lang="en-GB" sz="3200" dirty="0">
                <a:solidFill>
                  <a:srgbClr val="FFFFFF"/>
                </a:solidFill>
                <a:latin typeface="Myriad Pro" pitchFamily="34" charset="0"/>
              </a:rPr>
              <a:t>level support from persons in positions of </a:t>
            </a:r>
            <a:r>
              <a:rPr lang="en-GB" sz="3200" dirty="0" smtClean="0">
                <a:solidFill>
                  <a:srgbClr val="FFFFFF"/>
                </a:solidFill>
                <a:latin typeface="Myriad Pro" pitchFamily="34" charset="0"/>
              </a:rPr>
              <a:t>responsibility;</a:t>
            </a:r>
          </a:p>
          <a:p>
            <a:pPr marL="514350" indent="-514350" defTabSz="457200" fontAlgn="base">
              <a:spcBef>
                <a:spcPct val="0"/>
              </a:spcBef>
              <a:spcAft>
                <a:spcPct val="0"/>
              </a:spcAft>
              <a:buFontTx/>
              <a:buAutoNum type="arabicPeriod"/>
            </a:pPr>
            <a:endParaRPr lang="en-GB" sz="3200" dirty="0">
              <a:solidFill>
                <a:srgbClr val="FFFFFF"/>
              </a:solidFill>
              <a:latin typeface="Myriad Pro" pitchFamily="34" charset="0"/>
            </a:endParaRPr>
          </a:p>
          <a:p>
            <a:pPr marL="514350" indent="-514350" defTabSz="457200" fontAlgn="base">
              <a:spcBef>
                <a:spcPct val="0"/>
              </a:spcBef>
              <a:spcAft>
                <a:spcPct val="0"/>
              </a:spcAft>
              <a:buFontTx/>
              <a:buAutoNum type="arabicPeriod"/>
            </a:pPr>
            <a:r>
              <a:rPr lang="en-GB" sz="3200" dirty="0" smtClean="0">
                <a:solidFill>
                  <a:srgbClr val="FFFFFF"/>
                </a:solidFill>
                <a:latin typeface="Myriad Pro" pitchFamily="34" charset="0"/>
              </a:rPr>
              <a:t>Implementing Gender Mainstreaming</a:t>
            </a:r>
            <a:endParaRPr lang="en-GB" sz="3200" dirty="0">
              <a:solidFill>
                <a:srgbClr val="FFFFFF"/>
              </a:solidFill>
              <a:latin typeface="Myriad Pro" pitchFamily="34" charset="0"/>
            </a:endParaRPr>
          </a:p>
        </p:txBody>
      </p:sp>
    </p:spTree>
    <p:extLst>
      <p:ext uri="{BB962C8B-B14F-4D97-AF65-F5344CB8AC3E}">
        <p14:creationId xmlns:p14="http://schemas.microsoft.com/office/powerpoint/2010/main" val="2184377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A8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56562" cy="4267200"/>
          </a:xfrm>
        </p:spPr>
        <p:txBody>
          <a:bodyPr/>
          <a:lstStyle/>
          <a:p>
            <a:pPr marL="457200" indent="-457200">
              <a:buFont typeface="Arial" panose="020B0604020202020204" pitchFamily="34" charset="0"/>
              <a:buChar char="•"/>
              <a:defRPr/>
            </a:pPr>
            <a:r>
              <a:rPr lang="en-GB" sz="2800" b="1" dirty="0" smtClean="0">
                <a:solidFill>
                  <a:schemeClr val="bg1"/>
                </a:solidFill>
                <a:latin typeface="Myriad Pro" pitchFamily="34" charset="0"/>
              </a:rPr>
              <a:t>Institutional mechanism for gender mainstreaming</a:t>
            </a:r>
          </a:p>
          <a:p>
            <a:pPr marL="457200" indent="-457200">
              <a:buFont typeface="Arial" panose="020B0604020202020204" pitchFamily="34" charset="0"/>
              <a:buChar char="•"/>
              <a:defRPr/>
            </a:pPr>
            <a:endParaRPr lang="en-GB" sz="2800" b="1" dirty="0" smtClean="0">
              <a:solidFill>
                <a:schemeClr val="bg1"/>
              </a:solidFill>
              <a:latin typeface="Myriad Pro" pitchFamily="34" charset="0"/>
            </a:endParaRPr>
          </a:p>
          <a:p>
            <a:pPr marL="457200" indent="-457200">
              <a:buFont typeface="Arial" panose="020B0604020202020204" pitchFamily="34" charset="0"/>
              <a:buChar char="•"/>
              <a:defRPr/>
            </a:pPr>
            <a:r>
              <a:rPr lang="en-GB" sz="2800" b="1" dirty="0" smtClean="0">
                <a:solidFill>
                  <a:schemeClr val="bg1"/>
                </a:solidFill>
                <a:latin typeface="Myriad Pro" pitchFamily="34" charset="0"/>
              </a:rPr>
              <a:t>Institutional capacity and use of methods and tools (Gender Impact Assessment)</a:t>
            </a:r>
          </a:p>
          <a:p>
            <a:pPr marL="457200" indent="-457200">
              <a:buFont typeface="Arial" panose="020B0604020202020204" pitchFamily="34" charset="0"/>
              <a:buChar char="•"/>
              <a:defRPr/>
            </a:pPr>
            <a:endParaRPr lang="en-GB" sz="2800" dirty="0" smtClean="0">
              <a:solidFill>
                <a:schemeClr val="bg1"/>
              </a:solidFill>
              <a:latin typeface="Myriad Pro" pitchFamily="34" charset="0"/>
            </a:endParaRPr>
          </a:p>
          <a:p>
            <a:pPr marL="457200" indent="-457200">
              <a:buFont typeface="Arial" panose="020B0604020202020204" pitchFamily="34" charset="0"/>
              <a:buChar char="•"/>
              <a:defRPr/>
            </a:pPr>
            <a:r>
              <a:rPr lang="en-GB" sz="2800" b="1" dirty="0" smtClean="0">
                <a:solidFill>
                  <a:schemeClr val="bg1"/>
                </a:solidFill>
                <a:latin typeface="Myriad Pro" pitchFamily="34" charset="0"/>
              </a:rPr>
              <a:t>Competence development </a:t>
            </a:r>
            <a:r>
              <a:rPr lang="en-GB" sz="2800" dirty="0" smtClean="0">
                <a:solidFill>
                  <a:schemeClr val="bg1"/>
                </a:solidFill>
                <a:latin typeface="Myriad Pro" pitchFamily="34" charset="0"/>
              </a:rPr>
              <a:t>– support in implementation</a:t>
            </a:r>
          </a:p>
          <a:p>
            <a:pPr marL="457200" indent="-457200">
              <a:buFont typeface="Arial" panose="020B0604020202020204" pitchFamily="34" charset="0"/>
              <a:buChar char="•"/>
              <a:defRPr/>
            </a:pPr>
            <a:endParaRPr lang="en-GB" sz="2800" dirty="0" smtClean="0">
              <a:solidFill>
                <a:schemeClr val="bg1"/>
              </a:solidFill>
              <a:latin typeface="Myriad Pro" pitchFamily="34" charset="0"/>
            </a:endParaRPr>
          </a:p>
        </p:txBody>
      </p:sp>
      <p:pic>
        <p:nvPicPr>
          <p:cNvPr id="4100" name="Picture 12" descr="EIGE_EN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EU Fla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13" y="6416675"/>
            <a:ext cx="4794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503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1042988" y="246063"/>
            <a:ext cx="7772400" cy="806450"/>
          </a:xfrm>
        </p:spPr>
        <p:txBody>
          <a:bodyPr/>
          <a:lstStyle/>
          <a:p>
            <a:pPr algn="r"/>
            <a:r>
              <a:rPr lang="en-US" altLang="en-US" sz="3200" b="1" smtClean="0">
                <a:solidFill>
                  <a:srgbClr val="7A8F00"/>
                </a:solidFill>
                <a:latin typeface="Myriad Pro" pitchFamily="34" charset="0"/>
              </a:rPr>
              <a:t>Institutional capacity</a:t>
            </a:r>
            <a:endParaRPr lang="en-GB" altLang="en-US" sz="3200" smtClean="0">
              <a:solidFill>
                <a:srgbClr val="7A8F00"/>
              </a:solidFill>
            </a:endParaRPr>
          </a:p>
        </p:txBody>
      </p:sp>
      <p:pic>
        <p:nvPicPr>
          <p:cNvPr id="92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172200"/>
            <a:ext cx="479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G:\Operations\Communication_Information\GRAPHICAL-CHART-VISUAL-IDENTITY\FINAL FILES !!!\2010.4176_Logo\2010.4176_Logo\CMYK\FORMAT_PNG\EIGE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163" y="11588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47" y="1039813"/>
            <a:ext cx="8134351"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874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3352800" y="246063"/>
            <a:ext cx="5462588" cy="806450"/>
          </a:xfrm>
        </p:spPr>
        <p:txBody>
          <a:bodyPr/>
          <a:lstStyle/>
          <a:p>
            <a:pPr algn="r"/>
            <a:r>
              <a:rPr lang="en-US" altLang="en-US" sz="3200" b="1" dirty="0" smtClean="0">
                <a:solidFill>
                  <a:srgbClr val="7A8F00"/>
                </a:solidFill>
                <a:latin typeface="Myriad Pro" pitchFamily="34" charset="0"/>
              </a:rPr>
              <a:t>Institutional capacity in Research and Innovation</a:t>
            </a:r>
            <a:endParaRPr lang="en-GB" altLang="en-US" sz="3200" dirty="0" smtClean="0">
              <a:solidFill>
                <a:srgbClr val="7A8F00"/>
              </a:solidFill>
            </a:endParaRPr>
          </a:p>
        </p:txBody>
      </p:sp>
      <p:sp>
        <p:nvSpPr>
          <p:cNvPr id="10243" name="Subtitle 4"/>
          <p:cNvSpPr>
            <a:spLocks noGrp="1"/>
          </p:cNvSpPr>
          <p:nvPr>
            <p:ph type="subTitle" idx="1"/>
          </p:nvPr>
        </p:nvSpPr>
        <p:spPr bwMode="auto">
          <a:xfrm>
            <a:off x="1216025" y="1844675"/>
            <a:ext cx="6451600"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Aft>
                <a:spcPts val="1200"/>
              </a:spcAft>
            </a:pPr>
            <a:endParaRPr lang="en-US" altLang="en-US" sz="1800" smtClean="0">
              <a:solidFill>
                <a:schemeClr val="tx1"/>
              </a:solidFill>
              <a:latin typeface="Myriad Pro" pitchFamily="34" charset="0"/>
              <a:ea typeface="Calibri" pitchFamily="34" charset="0"/>
              <a:cs typeface="Times New Roman" pitchFamily="18" charset="0"/>
            </a:endParaRPr>
          </a:p>
        </p:txBody>
      </p:sp>
      <p:pic>
        <p:nvPicPr>
          <p:cNvPr id="102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172200"/>
            <a:ext cx="479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G:\Operations\Communication_Information\GRAPHICAL-CHART-VISUAL-IDENTITY\FINAL FILES !!!\2010.4176_Logo\2010.4176_Logo\CMYK\FORMAT_PNG\EIGE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438865108"/>
              </p:ext>
            </p:extLst>
          </p:nvPr>
        </p:nvGraphicFramePr>
        <p:xfrm>
          <a:off x="971550" y="1844675"/>
          <a:ext cx="7416801" cy="3867150"/>
        </p:xfrm>
        <a:graphic>
          <a:graphicData uri="http://schemas.openxmlformats.org/drawingml/2006/table">
            <a:tbl>
              <a:tblPr firstRow="1" firstCol="1" bandRow="1">
                <a:tableStyleId>{F5AB1C69-6EDB-4FF4-983F-18BD219EF322}</a:tableStyleId>
              </a:tblPr>
              <a:tblGrid>
                <a:gridCol w="2493207"/>
                <a:gridCol w="2493207"/>
                <a:gridCol w="2430387"/>
              </a:tblGrid>
              <a:tr h="401305">
                <a:tc gridSpan="3">
                  <a:txBody>
                    <a:bodyPr/>
                    <a:lstStyle/>
                    <a:p>
                      <a:pPr algn="ctr">
                        <a:lnSpc>
                          <a:spcPct val="115000"/>
                        </a:lnSpc>
                        <a:spcAft>
                          <a:spcPts val="0"/>
                        </a:spcAft>
                      </a:pPr>
                      <a:r>
                        <a:rPr lang="en-GB" sz="1800" kern="1200" dirty="0">
                          <a:solidFill>
                            <a:schemeClr val="tx1"/>
                          </a:solidFill>
                          <a:effectLst/>
                        </a:rPr>
                        <a:t>Overall assessment of gender mainstreaming in research and innovation</a:t>
                      </a:r>
                      <a:endParaRPr lang="en-GB" sz="1800" dirty="0">
                        <a:solidFill>
                          <a:schemeClr val="tx1"/>
                        </a:solidFill>
                        <a:effectLst/>
                        <a:latin typeface="Calibri"/>
                        <a:ea typeface="Calibri"/>
                        <a:cs typeface="Times New Roman"/>
                      </a:endParaRPr>
                    </a:p>
                  </a:txBody>
                  <a:tcPr marL="64636" marR="64636" marT="0" marB="0"/>
                </a:tc>
                <a:tc hMerge="1">
                  <a:txBody>
                    <a:bodyPr/>
                    <a:lstStyle/>
                    <a:p>
                      <a:endParaRPr lang="en-GB"/>
                    </a:p>
                  </a:txBody>
                  <a:tcPr/>
                </a:tc>
                <a:tc hMerge="1">
                  <a:txBody>
                    <a:bodyPr/>
                    <a:lstStyle/>
                    <a:p>
                      <a:endParaRPr lang="en-GB"/>
                    </a:p>
                  </a:txBody>
                  <a:tcPr/>
                </a:tc>
              </a:tr>
              <a:tr h="638849">
                <a:tc>
                  <a:txBody>
                    <a:bodyPr/>
                    <a:lstStyle/>
                    <a:p>
                      <a:pPr algn="ctr">
                        <a:lnSpc>
                          <a:spcPct val="115000"/>
                        </a:lnSpc>
                        <a:spcAft>
                          <a:spcPts val="0"/>
                        </a:spcAft>
                      </a:pPr>
                      <a:r>
                        <a:rPr lang="en-GB" sz="1600" b="1" kern="1200" dirty="0">
                          <a:solidFill>
                            <a:schemeClr val="tx1"/>
                          </a:solidFill>
                          <a:effectLst/>
                        </a:rPr>
                        <a:t>Gender blind</a:t>
                      </a:r>
                      <a:endParaRPr lang="en-GB" sz="1600" b="1" dirty="0">
                        <a:solidFill>
                          <a:schemeClr val="tx1"/>
                        </a:solidFill>
                        <a:effectLst/>
                      </a:endParaRPr>
                    </a:p>
                    <a:p>
                      <a:pPr algn="ctr">
                        <a:lnSpc>
                          <a:spcPct val="115000"/>
                        </a:lnSpc>
                        <a:spcAft>
                          <a:spcPts val="0"/>
                        </a:spcAft>
                      </a:pPr>
                      <a:r>
                        <a:rPr lang="en-GB" sz="1600" b="1" kern="1200" dirty="0">
                          <a:solidFill>
                            <a:schemeClr val="tx1"/>
                          </a:solidFill>
                          <a:effectLst/>
                        </a:rPr>
                        <a:t> </a:t>
                      </a:r>
                      <a:endParaRPr lang="en-GB" sz="1600" b="1" dirty="0">
                        <a:solidFill>
                          <a:schemeClr val="tx1"/>
                        </a:solidFill>
                        <a:effectLst/>
                        <a:latin typeface="Calibri"/>
                        <a:ea typeface="Calibri"/>
                        <a:cs typeface="Times New Roman"/>
                      </a:endParaRPr>
                    </a:p>
                  </a:txBody>
                  <a:tcPr marL="64636" marR="64636" marT="0" marB="0"/>
                </a:tc>
                <a:tc>
                  <a:txBody>
                    <a:bodyPr/>
                    <a:lstStyle/>
                    <a:p>
                      <a:pPr algn="ctr">
                        <a:lnSpc>
                          <a:spcPct val="115000"/>
                        </a:lnSpc>
                        <a:spcAft>
                          <a:spcPts val="0"/>
                        </a:spcAft>
                      </a:pPr>
                      <a:r>
                        <a:rPr lang="en-GB" sz="1600" b="1" kern="1200" dirty="0">
                          <a:solidFill>
                            <a:schemeClr val="tx1"/>
                          </a:solidFill>
                          <a:effectLst/>
                        </a:rPr>
                        <a:t>Gender partially integrated</a:t>
                      </a:r>
                      <a:endParaRPr lang="en-GB" sz="1600" b="1" dirty="0">
                        <a:solidFill>
                          <a:schemeClr val="tx1"/>
                        </a:solidFill>
                        <a:effectLst/>
                      </a:endParaRPr>
                    </a:p>
                    <a:p>
                      <a:pPr algn="ctr">
                        <a:lnSpc>
                          <a:spcPct val="115000"/>
                        </a:lnSpc>
                        <a:spcAft>
                          <a:spcPts val="0"/>
                        </a:spcAft>
                      </a:pPr>
                      <a:r>
                        <a:rPr lang="en-GB" sz="1600" b="1" kern="1200" dirty="0">
                          <a:solidFill>
                            <a:schemeClr val="tx1"/>
                          </a:solidFill>
                          <a:effectLst/>
                        </a:rPr>
                        <a:t> </a:t>
                      </a:r>
                      <a:endParaRPr lang="en-GB" sz="1600" b="1" dirty="0">
                        <a:solidFill>
                          <a:schemeClr val="tx1"/>
                        </a:solidFill>
                        <a:effectLst/>
                        <a:latin typeface="Calibri"/>
                        <a:ea typeface="Calibri"/>
                        <a:cs typeface="Times New Roman"/>
                      </a:endParaRPr>
                    </a:p>
                  </a:txBody>
                  <a:tcPr marL="64636" marR="64636" marT="0" marB="0"/>
                </a:tc>
                <a:tc>
                  <a:txBody>
                    <a:bodyPr/>
                    <a:lstStyle/>
                    <a:p>
                      <a:pPr algn="ctr">
                        <a:lnSpc>
                          <a:spcPct val="115000"/>
                        </a:lnSpc>
                        <a:spcAft>
                          <a:spcPts val="0"/>
                        </a:spcAft>
                      </a:pPr>
                      <a:r>
                        <a:rPr lang="en-GB" sz="1600" b="1" kern="1200" dirty="0">
                          <a:solidFill>
                            <a:schemeClr val="tx1"/>
                          </a:solidFill>
                          <a:effectLst/>
                        </a:rPr>
                        <a:t>Gender sensitive</a:t>
                      </a:r>
                      <a:endParaRPr lang="en-GB" sz="1600" b="1" dirty="0">
                        <a:solidFill>
                          <a:schemeClr val="tx1"/>
                        </a:solidFill>
                        <a:effectLst/>
                      </a:endParaRPr>
                    </a:p>
                    <a:p>
                      <a:pPr algn="ctr">
                        <a:lnSpc>
                          <a:spcPct val="115000"/>
                        </a:lnSpc>
                        <a:spcAft>
                          <a:spcPts val="0"/>
                        </a:spcAft>
                      </a:pPr>
                      <a:r>
                        <a:rPr lang="en-GB" sz="1600" b="1" kern="1200" dirty="0">
                          <a:solidFill>
                            <a:schemeClr val="tx1"/>
                          </a:solidFill>
                          <a:effectLst/>
                        </a:rPr>
                        <a:t> </a:t>
                      </a:r>
                      <a:endParaRPr lang="en-GB" sz="1600" b="1" dirty="0">
                        <a:solidFill>
                          <a:schemeClr val="tx1"/>
                        </a:solidFill>
                        <a:effectLst/>
                        <a:latin typeface="Calibri"/>
                        <a:ea typeface="Calibri"/>
                        <a:cs typeface="Times New Roman"/>
                      </a:endParaRPr>
                    </a:p>
                  </a:txBody>
                  <a:tcPr marL="64636" marR="64636" marT="0" marB="0"/>
                </a:tc>
              </a:tr>
              <a:tr h="2826996">
                <a:tc gridSpan="3">
                  <a:txBody>
                    <a:bodyPr/>
                    <a:lstStyle/>
                    <a:p>
                      <a:pPr marL="228600" indent="0" algn="just">
                        <a:lnSpc>
                          <a:spcPct val="115000"/>
                        </a:lnSpc>
                        <a:spcAft>
                          <a:spcPts val="0"/>
                        </a:spcAft>
                        <a:buNone/>
                      </a:pPr>
                      <a:endParaRPr lang="en-GB" sz="1800" kern="1200" dirty="0" smtClean="0">
                        <a:solidFill>
                          <a:schemeClr val="bg1"/>
                        </a:solidFill>
                        <a:effectLst/>
                      </a:endParaRPr>
                    </a:p>
                    <a:p>
                      <a:pPr marL="228600" indent="0" algn="just">
                        <a:lnSpc>
                          <a:spcPct val="115000"/>
                        </a:lnSpc>
                        <a:spcAft>
                          <a:spcPts val="0"/>
                        </a:spcAft>
                        <a:buNone/>
                      </a:pPr>
                      <a:r>
                        <a:rPr lang="en-GB" sz="1800" kern="1200" dirty="0" smtClean="0">
                          <a:solidFill>
                            <a:schemeClr val="bg1"/>
                          </a:solidFill>
                          <a:effectLst/>
                        </a:rPr>
                        <a:t>Impact drivers</a:t>
                      </a:r>
                    </a:p>
                    <a:p>
                      <a:pPr marL="228600" indent="0" algn="just">
                        <a:lnSpc>
                          <a:spcPct val="115000"/>
                        </a:lnSpc>
                        <a:spcAft>
                          <a:spcPts val="0"/>
                        </a:spcAft>
                        <a:buNone/>
                      </a:pPr>
                      <a:endParaRPr lang="en-GB" sz="1800" kern="1200" dirty="0" smtClean="0">
                        <a:solidFill>
                          <a:schemeClr val="bg1"/>
                        </a:solidFill>
                        <a:effectLst/>
                      </a:endParaRPr>
                    </a:p>
                    <a:p>
                      <a:pPr marL="228600" indent="0" algn="just">
                        <a:lnSpc>
                          <a:spcPct val="115000"/>
                        </a:lnSpc>
                        <a:spcAft>
                          <a:spcPts val="0"/>
                        </a:spcAft>
                        <a:buNone/>
                      </a:pPr>
                      <a:r>
                        <a:rPr lang="en-GB" sz="1800" kern="1200" dirty="0" smtClean="0">
                          <a:solidFill>
                            <a:schemeClr val="bg1"/>
                          </a:solidFill>
                          <a:effectLst/>
                        </a:rPr>
                        <a:t>Strategic policies on R&amp;I</a:t>
                      </a:r>
                    </a:p>
                    <a:p>
                      <a:pPr marL="571500" indent="-342900" algn="just">
                        <a:lnSpc>
                          <a:spcPct val="115000"/>
                        </a:lnSpc>
                        <a:spcAft>
                          <a:spcPts val="0"/>
                        </a:spcAft>
                        <a:buAutoNum type="arabicPeriod"/>
                      </a:pPr>
                      <a:r>
                        <a:rPr lang="en-GB" sz="1800" kern="1200" dirty="0" smtClean="0">
                          <a:solidFill>
                            <a:schemeClr val="bg1"/>
                          </a:solidFill>
                          <a:effectLst/>
                        </a:rPr>
                        <a:t>Specific structures for GM in R&amp;I</a:t>
                      </a:r>
                      <a:endParaRPr lang="en-GB" sz="1800" kern="1200" dirty="0">
                        <a:solidFill>
                          <a:schemeClr val="bg1"/>
                        </a:solidFill>
                        <a:effectLst/>
                      </a:endParaRPr>
                    </a:p>
                    <a:p>
                      <a:pPr marL="571500" indent="-342900" algn="just">
                        <a:lnSpc>
                          <a:spcPct val="115000"/>
                        </a:lnSpc>
                        <a:spcAft>
                          <a:spcPts val="0"/>
                        </a:spcAft>
                        <a:buAutoNum type="arabicPeriod"/>
                      </a:pPr>
                      <a:r>
                        <a:rPr lang="en-GB" sz="1800" kern="1200" dirty="0" smtClean="0">
                          <a:solidFill>
                            <a:schemeClr val="bg1"/>
                          </a:solidFill>
                          <a:effectLst/>
                          <a:latin typeface="Calibri"/>
                          <a:ea typeface="Calibri"/>
                          <a:cs typeface="Times New Roman"/>
                        </a:rPr>
                        <a:t>Use of sex disaggregated</a:t>
                      </a:r>
                      <a:r>
                        <a:rPr lang="en-GB" sz="1800" kern="1200" baseline="0" dirty="0" smtClean="0">
                          <a:solidFill>
                            <a:schemeClr val="bg1"/>
                          </a:solidFill>
                          <a:effectLst/>
                          <a:latin typeface="Calibri"/>
                          <a:ea typeface="Calibri"/>
                          <a:cs typeface="Times New Roman"/>
                        </a:rPr>
                        <a:t> data</a:t>
                      </a:r>
                    </a:p>
                    <a:p>
                      <a:pPr marL="571500" indent="-342900" algn="just">
                        <a:lnSpc>
                          <a:spcPct val="115000"/>
                        </a:lnSpc>
                        <a:spcAft>
                          <a:spcPts val="0"/>
                        </a:spcAft>
                        <a:buAutoNum type="arabicPeriod"/>
                      </a:pPr>
                      <a:r>
                        <a:rPr lang="en-GB" sz="1800" kern="1200" baseline="0" dirty="0" smtClean="0">
                          <a:solidFill>
                            <a:schemeClr val="bg1"/>
                          </a:solidFill>
                          <a:effectLst/>
                          <a:latin typeface="Calibri"/>
                          <a:ea typeface="Calibri"/>
                          <a:cs typeface="Times New Roman"/>
                        </a:rPr>
                        <a:t>Recognition of gender differences (e.g. in roles and responsibilities)</a:t>
                      </a:r>
                    </a:p>
                    <a:p>
                      <a:pPr marL="571500" indent="-342900" algn="just">
                        <a:lnSpc>
                          <a:spcPct val="115000"/>
                        </a:lnSpc>
                        <a:spcAft>
                          <a:spcPts val="0"/>
                        </a:spcAft>
                        <a:buAutoNum type="arabicPeriod"/>
                      </a:pPr>
                      <a:r>
                        <a:rPr lang="en-GB" sz="1800" kern="1200" baseline="0" dirty="0" smtClean="0">
                          <a:solidFill>
                            <a:schemeClr val="bg1"/>
                          </a:solidFill>
                          <a:effectLst/>
                          <a:latin typeface="Calibri"/>
                          <a:ea typeface="Calibri"/>
                          <a:cs typeface="Times New Roman"/>
                        </a:rPr>
                        <a:t>Gendered structure or system  (reproduction of inequalities)</a:t>
                      </a:r>
                      <a:endParaRPr lang="en-GB" sz="1800" dirty="0">
                        <a:solidFill>
                          <a:schemeClr val="bg1"/>
                        </a:solidFill>
                        <a:effectLst/>
                        <a:latin typeface="Calibri"/>
                        <a:ea typeface="Calibri"/>
                        <a:cs typeface="Times New Roman"/>
                      </a:endParaRPr>
                    </a:p>
                  </a:txBody>
                  <a:tcPr marL="64636" marR="64636" marT="0" marB="0">
                    <a:solidFill>
                      <a:srgbClr val="7A8F00"/>
                    </a:solidFill>
                  </a:tcPr>
                </a:tc>
                <a:tc hMerge="1">
                  <a:txBody>
                    <a:bodyPr/>
                    <a:lstStyle/>
                    <a:p>
                      <a:pPr algn="just">
                        <a:lnSpc>
                          <a:spcPct val="115000"/>
                        </a:lnSpc>
                        <a:spcAft>
                          <a:spcPts val="0"/>
                        </a:spcAft>
                      </a:pPr>
                      <a:endParaRPr lang="en-GB" sz="1000" dirty="0">
                        <a:solidFill>
                          <a:srgbClr val="000000"/>
                        </a:solidFill>
                        <a:effectLst/>
                        <a:latin typeface="Calibri"/>
                        <a:ea typeface="Calibri"/>
                        <a:cs typeface="Times New Roman"/>
                      </a:endParaRPr>
                    </a:p>
                  </a:txBody>
                  <a:tcPr marL="64636" marR="64636" marT="0" marB="0"/>
                </a:tc>
                <a:tc hMerge="1">
                  <a:txBody>
                    <a:bodyPr/>
                    <a:lstStyle/>
                    <a:p>
                      <a:pPr marL="228600" algn="just">
                        <a:lnSpc>
                          <a:spcPct val="115000"/>
                        </a:lnSpc>
                        <a:spcAft>
                          <a:spcPts val="0"/>
                        </a:spcAft>
                      </a:pPr>
                      <a:endParaRPr lang="en-GB" sz="1000" dirty="0">
                        <a:solidFill>
                          <a:srgbClr val="000000"/>
                        </a:solidFill>
                        <a:effectLst/>
                        <a:latin typeface="Calibri"/>
                        <a:ea typeface="Calibri"/>
                        <a:cs typeface="Times New Roman"/>
                      </a:endParaRPr>
                    </a:p>
                  </a:txBody>
                  <a:tcPr marL="64636" marR="64636" marT="0" marB="0"/>
                </a:tc>
              </a:tr>
            </a:tbl>
          </a:graphicData>
        </a:graphic>
      </p:graphicFrame>
    </p:spTree>
    <p:extLst>
      <p:ext uri="{BB962C8B-B14F-4D97-AF65-F5344CB8AC3E}">
        <p14:creationId xmlns:p14="http://schemas.microsoft.com/office/powerpoint/2010/main" val="1803944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A8F00"/>
        </a:solidFill>
        <a:effectLst/>
      </p:bgPr>
    </p:bg>
    <p:spTree>
      <p:nvGrpSpPr>
        <p:cNvPr id="1" name=""/>
        <p:cNvGrpSpPr/>
        <p:nvPr/>
      </p:nvGrpSpPr>
      <p:grpSpPr>
        <a:xfrm>
          <a:off x="0" y="0"/>
          <a:ext cx="0" cy="0"/>
          <a:chOff x="0" y="0"/>
          <a:chExt cx="0" cy="0"/>
        </a:xfrm>
      </p:grpSpPr>
      <p:sp>
        <p:nvSpPr>
          <p:cNvPr id="11266" name="Title 1"/>
          <p:cNvSpPr>
            <a:spLocks noGrp="1"/>
          </p:cNvSpPr>
          <p:nvPr>
            <p:ph type="ctrTitle"/>
          </p:nvPr>
        </p:nvSpPr>
        <p:spPr>
          <a:xfrm>
            <a:off x="2819400" y="160338"/>
            <a:ext cx="6188075" cy="1008062"/>
          </a:xfrm>
        </p:spPr>
        <p:txBody>
          <a:bodyPr/>
          <a:lstStyle/>
          <a:p>
            <a:pPr algn="l"/>
            <a:r>
              <a:rPr lang="en-US" altLang="en-US" sz="3200" b="1" dirty="0" smtClean="0">
                <a:solidFill>
                  <a:schemeClr val="bg1"/>
                </a:solidFill>
                <a:latin typeface="Myriad Pro" pitchFamily="34" charset="0"/>
              </a:rPr>
              <a:t/>
            </a:r>
            <a:br>
              <a:rPr lang="en-US" altLang="en-US" sz="3200" b="1" dirty="0" smtClean="0">
                <a:solidFill>
                  <a:schemeClr val="bg1"/>
                </a:solidFill>
                <a:latin typeface="Myriad Pro" pitchFamily="34" charset="0"/>
              </a:rPr>
            </a:br>
            <a:r>
              <a:rPr lang="en-US" altLang="en-US" sz="3200" b="1" dirty="0" smtClean="0">
                <a:solidFill>
                  <a:schemeClr val="bg1"/>
                </a:solidFill>
                <a:latin typeface="Myriad Pro" pitchFamily="34" charset="0"/>
              </a:rPr>
              <a:t>Main findings</a:t>
            </a:r>
            <a:endParaRPr lang="en-US" altLang="en-US" sz="2000" b="1" dirty="0" smtClean="0">
              <a:solidFill>
                <a:schemeClr val="bg1"/>
              </a:solidFill>
              <a:latin typeface="Myriad Pro" pitchFamily="34" charset="0"/>
            </a:endParaRPr>
          </a:p>
        </p:txBody>
      </p:sp>
      <p:sp>
        <p:nvSpPr>
          <p:cNvPr id="11267" name="Subtitle 10"/>
          <p:cNvSpPr>
            <a:spLocks noGrp="1"/>
          </p:cNvSpPr>
          <p:nvPr>
            <p:ph type="subTitle" idx="1"/>
          </p:nvPr>
        </p:nvSpPr>
        <p:spPr bwMode="auto">
          <a:xfrm>
            <a:off x="365919" y="1524000"/>
            <a:ext cx="8280400" cy="328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l">
              <a:lnSpc>
                <a:spcPct val="150000"/>
              </a:lnSpc>
              <a:buFont typeface="Arial" charset="0"/>
              <a:buChar char="•"/>
            </a:pPr>
            <a:r>
              <a:rPr lang="en-GB" altLang="en-US" sz="2800" dirty="0" smtClean="0">
                <a:solidFill>
                  <a:schemeClr val="bg1"/>
                </a:solidFill>
                <a:latin typeface="Myriad Pro" pitchFamily="34" charset="0"/>
              </a:rPr>
              <a:t>Goals underlying GM reveal </a:t>
            </a:r>
            <a:r>
              <a:rPr lang="en-GB" altLang="en-US" sz="2800" b="1" dirty="0" smtClean="0">
                <a:solidFill>
                  <a:schemeClr val="bg1"/>
                </a:solidFill>
                <a:latin typeface="Myriad Pro" pitchFamily="34" charset="0"/>
              </a:rPr>
              <a:t>different types of values </a:t>
            </a:r>
          </a:p>
          <a:p>
            <a:pPr marL="285750" indent="-285750" algn="l">
              <a:lnSpc>
                <a:spcPct val="150000"/>
              </a:lnSpc>
              <a:buFont typeface="Arial" charset="0"/>
              <a:buChar char="•"/>
            </a:pPr>
            <a:r>
              <a:rPr lang="en-US" altLang="en-US" sz="2800" b="1" dirty="0" smtClean="0">
                <a:solidFill>
                  <a:schemeClr val="bg1"/>
                </a:solidFill>
                <a:latin typeface="Myriad Pro" pitchFamily="34" charset="0"/>
                <a:ea typeface="Calibri" pitchFamily="34" charset="0"/>
                <a:cs typeface="Times New Roman" pitchFamily="18" charset="0"/>
              </a:rPr>
              <a:t>Sex-disaggregated data </a:t>
            </a:r>
            <a:r>
              <a:rPr lang="en-US" altLang="en-US" sz="2800" dirty="0" smtClean="0">
                <a:solidFill>
                  <a:schemeClr val="bg1"/>
                </a:solidFill>
                <a:latin typeface="Myriad Pro" pitchFamily="34" charset="0"/>
                <a:ea typeface="Calibri" pitchFamily="34" charset="0"/>
                <a:cs typeface="Times New Roman" pitchFamily="18" charset="0"/>
              </a:rPr>
              <a:t>the most commonly used method for GM  </a:t>
            </a:r>
          </a:p>
          <a:p>
            <a:pPr marL="285750" indent="-285750" algn="l">
              <a:lnSpc>
                <a:spcPct val="150000"/>
              </a:lnSpc>
              <a:buFont typeface="Arial" charset="0"/>
              <a:buChar char="•"/>
            </a:pPr>
            <a:r>
              <a:rPr lang="en-US" altLang="en-US" sz="2800" b="1" dirty="0" smtClean="0">
                <a:solidFill>
                  <a:schemeClr val="bg1"/>
                </a:solidFill>
                <a:latin typeface="Myriad Pro" pitchFamily="34" charset="0"/>
                <a:ea typeface="Calibri" pitchFamily="34" charset="0"/>
                <a:cs typeface="Times New Roman" pitchFamily="18" charset="0"/>
              </a:rPr>
              <a:t>The presence of  commitment to Gender Equality does not imply that a GM strategy (or consciously planned approach) is in place</a:t>
            </a:r>
            <a:r>
              <a:rPr lang="en-US" altLang="en-US" sz="2800" dirty="0" smtClean="0">
                <a:solidFill>
                  <a:schemeClr val="bg1"/>
                </a:solidFill>
                <a:latin typeface="Myriad Pro" pitchFamily="34" charset="0"/>
                <a:ea typeface="Calibri" pitchFamily="34" charset="0"/>
                <a:cs typeface="Times New Roman" pitchFamily="18" charset="0"/>
              </a:rPr>
              <a:t>. </a:t>
            </a:r>
          </a:p>
        </p:txBody>
      </p:sp>
      <p:pic>
        <p:nvPicPr>
          <p:cNvPr id="11268" name="Picture 12" descr="EIGE_EN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13" y="6386513"/>
            <a:ext cx="4810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79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3</a:t>
            </a:fld>
            <a:endParaRPr lang="en-US"/>
          </a:p>
        </p:txBody>
      </p:sp>
      <p:pic>
        <p:nvPicPr>
          <p:cNvPr id="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12" t="4878" r="527"/>
          <a:stretch/>
        </p:blipFill>
        <p:spPr>
          <a:xfrm>
            <a:off x="4800600" y="160338"/>
            <a:ext cx="4161496" cy="2441973"/>
          </a:xfrm>
          <a:prstGeom prst="rect">
            <a:avLst/>
          </a:prstGeom>
        </p:spPr>
      </p:pic>
      <p:pic>
        <p:nvPicPr>
          <p:cNvPr id="6" name="Picture 12" descr="EIGE_EN (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noEditPoints="1"/>
          </p:cNvSpPr>
          <p:nvPr/>
        </p:nvSpPr>
        <p:spPr bwMode="gray">
          <a:xfrm>
            <a:off x="990600" y="926556"/>
            <a:ext cx="7837488" cy="5362575"/>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bg1"/>
              </a:gs>
              <a:gs pos="50000">
                <a:srgbClr val="666699"/>
              </a:gs>
              <a:gs pos="100000">
                <a:schemeClr val="bg1"/>
              </a:gs>
            </a:gsLst>
            <a:lin ang="18900000" scaled="1"/>
          </a:gradFill>
          <a:ln w="0">
            <a:noFill/>
            <a:round/>
            <a:headEnd/>
            <a:tailEnd/>
          </a:ln>
          <a:effectLst>
            <a:outerShdw dist="206741" dir="8249373" algn="ctr" rotWithShape="0">
              <a:schemeClr val="tx2">
                <a:alpha val="50000"/>
              </a:schemeClr>
            </a:outerShdw>
          </a:effectLst>
        </p:spPr>
        <p:txBody>
          <a:bodyPr/>
          <a:lstStyle/>
          <a:p>
            <a:endParaRPr lang="en-GB" sz="1600" dirty="0"/>
          </a:p>
          <a:p>
            <a:r>
              <a:rPr lang="en-GB" sz="1600" dirty="0"/>
              <a:t> </a:t>
            </a:r>
            <a:endParaRPr lang="en-GB" sz="1700" dirty="0"/>
          </a:p>
        </p:txBody>
      </p:sp>
      <p:grpSp>
        <p:nvGrpSpPr>
          <p:cNvPr id="57" name="Group 56"/>
          <p:cNvGrpSpPr/>
          <p:nvPr/>
        </p:nvGrpSpPr>
        <p:grpSpPr>
          <a:xfrm>
            <a:off x="4114800" y="738039"/>
            <a:ext cx="255451" cy="347811"/>
            <a:chOff x="4114800" y="738039"/>
            <a:chExt cx="255451" cy="347811"/>
          </a:xfrm>
        </p:grpSpPr>
        <p:cxnSp>
          <p:nvCxnSpPr>
            <p:cNvPr id="27" name="Straight Connector 26"/>
            <p:cNvCxnSpPr/>
            <p:nvPr/>
          </p:nvCxnSpPr>
          <p:spPr>
            <a:xfrm>
              <a:off x="4114800" y="914400"/>
              <a:ext cx="255451" cy="17145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125311" y="738039"/>
              <a:ext cx="0" cy="188517"/>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810000" y="376535"/>
            <a:ext cx="652743" cy="369332"/>
          </a:xfrm>
          <a:prstGeom prst="rect">
            <a:avLst/>
          </a:prstGeom>
          <a:noFill/>
        </p:spPr>
        <p:txBody>
          <a:bodyPr wrap="none" rtlCol="0">
            <a:spAutoFit/>
          </a:bodyPr>
          <a:lstStyle/>
          <a:p>
            <a:r>
              <a:rPr lang="en-GB" dirty="0" smtClean="0">
                <a:solidFill>
                  <a:srgbClr val="FFFF00"/>
                </a:solidFill>
              </a:rPr>
              <a:t>1957</a:t>
            </a:r>
            <a:endParaRPr lang="en-GB" dirty="0">
              <a:solidFill>
                <a:srgbClr val="FFFF00"/>
              </a:solidFill>
            </a:endParaRPr>
          </a:p>
        </p:txBody>
      </p:sp>
      <p:sp>
        <p:nvSpPr>
          <p:cNvPr id="37" name="TextBox 36"/>
          <p:cNvSpPr txBox="1"/>
          <p:nvPr/>
        </p:nvSpPr>
        <p:spPr>
          <a:xfrm>
            <a:off x="966261" y="1699265"/>
            <a:ext cx="1068763" cy="369332"/>
          </a:xfrm>
          <a:prstGeom prst="rect">
            <a:avLst/>
          </a:prstGeom>
          <a:noFill/>
        </p:spPr>
        <p:txBody>
          <a:bodyPr wrap="square" rtlCol="0">
            <a:spAutoFit/>
          </a:bodyPr>
          <a:lstStyle/>
          <a:p>
            <a:r>
              <a:rPr lang="en-GB" dirty="0" smtClean="0">
                <a:solidFill>
                  <a:srgbClr val="FFFF00"/>
                </a:solidFill>
              </a:rPr>
              <a:t>1997</a:t>
            </a:r>
            <a:endParaRPr lang="en-GB" dirty="0">
              <a:solidFill>
                <a:srgbClr val="FFFF00"/>
              </a:solidFill>
            </a:endParaRPr>
          </a:p>
        </p:txBody>
      </p:sp>
      <p:sp>
        <p:nvSpPr>
          <p:cNvPr id="38" name="TextBox 37"/>
          <p:cNvSpPr txBox="1"/>
          <p:nvPr/>
        </p:nvSpPr>
        <p:spPr>
          <a:xfrm>
            <a:off x="3379651" y="186614"/>
            <a:ext cx="1604798" cy="369332"/>
          </a:xfrm>
          <a:prstGeom prst="rect">
            <a:avLst/>
          </a:prstGeom>
          <a:noFill/>
        </p:spPr>
        <p:txBody>
          <a:bodyPr wrap="none" rtlCol="0">
            <a:spAutoFit/>
          </a:bodyPr>
          <a:lstStyle/>
          <a:p>
            <a:r>
              <a:rPr lang="en-GB" dirty="0" smtClean="0">
                <a:solidFill>
                  <a:srgbClr val="FFFF00"/>
                </a:solidFill>
              </a:rPr>
              <a:t>Treaty of Rome</a:t>
            </a:r>
            <a:endParaRPr lang="en-GB" dirty="0">
              <a:solidFill>
                <a:srgbClr val="FFFF00"/>
              </a:solidFill>
            </a:endParaRPr>
          </a:p>
        </p:txBody>
      </p:sp>
      <p:sp>
        <p:nvSpPr>
          <p:cNvPr id="39" name="TextBox 38"/>
          <p:cNvSpPr txBox="1"/>
          <p:nvPr/>
        </p:nvSpPr>
        <p:spPr>
          <a:xfrm>
            <a:off x="-87807" y="1460007"/>
            <a:ext cx="3120619" cy="369332"/>
          </a:xfrm>
          <a:prstGeom prst="rect">
            <a:avLst/>
          </a:prstGeom>
          <a:noFill/>
        </p:spPr>
        <p:txBody>
          <a:bodyPr wrap="square" rtlCol="0">
            <a:spAutoFit/>
          </a:bodyPr>
          <a:lstStyle/>
          <a:p>
            <a:r>
              <a:rPr lang="en-GB" dirty="0" smtClean="0">
                <a:solidFill>
                  <a:srgbClr val="FFFF00"/>
                </a:solidFill>
              </a:rPr>
              <a:t>Amsterdam Treaty</a:t>
            </a:r>
            <a:endParaRPr lang="en-GB" dirty="0">
              <a:solidFill>
                <a:srgbClr val="FFFF00"/>
              </a:solidFill>
            </a:endParaRPr>
          </a:p>
        </p:txBody>
      </p:sp>
      <p:grpSp>
        <p:nvGrpSpPr>
          <p:cNvPr id="45" name="Group 44"/>
          <p:cNvGrpSpPr/>
          <p:nvPr/>
        </p:nvGrpSpPr>
        <p:grpSpPr>
          <a:xfrm>
            <a:off x="1597533" y="1883931"/>
            <a:ext cx="618748" cy="512261"/>
            <a:chOff x="4114800" y="738039"/>
            <a:chExt cx="255451" cy="347811"/>
          </a:xfrm>
        </p:grpSpPr>
        <p:cxnSp>
          <p:nvCxnSpPr>
            <p:cNvPr id="46" name="Straight Connector 45"/>
            <p:cNvCxnSpPr/>
            <p:nvPr/>
          </p:nvCxnSpPr>
          <p:spPr>
            <a:xfrm>
              <a:off x="4114800" y="914400"/>
              <a:ext cx="255451" cy="17145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125311" y="738039"/>
              <a:ext cx="0" cy="188517"/>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395394" y="3923410"/>
            <a:ext cx="2272583" cy="389098"/>
            <a:chOff x="1395394" y="3923410"/>
            <a:chExt cx="2272583" cy="389098"/>
          </a:xfrm>
        </p:grpSpPr>
        <p:cxnSp>
          <p:nvCxnSpPr>
            <p:cNvPr id="49" name="Straight Connector 48"/>
            <p:cNvCxnSpPr/>
            <p:nvPr/>
          </p:nvCxnSpPr>
          <p:spPr>
            <a:xfrm flipV="1">
              <a:off x="1418533" y="4117959"/>
              <a:ext cx="2249444" cy="18290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395394" y="3923410"/>
              <a:ext cx="13079" cy="38909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255" y="3882924"/>
            <a:ext cx="1423595" cy="646331"/>
          </a:xfrm>
          <a:prstGeom prst="rect">
            <a:avLst/>
          </a:prstGeom>
          <a:noFill/>
        </p:spPr>
        <p:txBody>
          <a:bodyPr wrap="none" rtlCol="0">
            <a:spAutoFit/>
          </a:bodyPr>
          <a:lstStyle/>
          <a:p>
            <a:pPr algn="ctr"/>
            <a:r>
              <a:rPr lang="en-GB" dirty="0" smtClean="0">
                <a:solidFill>
                  <a:srgbClr val="FFFF00"/>
                </a:solidFill>
              </a:rPr>
              <a:t>Lisbon Treaty</a:t>
            </a:r>
          </a:p>
          <a:p>
            <a:pPr algn="ctr"/>
            <a:r>
              <a:rPr lang="en-GB" dirty="0" smtClean="0">
                <a:solidFill>
                  <a:srgbClr val="FFFF00"/>
                </a:solidFill>
              </a:rPr>
              <a:t>2007 </a:t>
            </a:r>
            <a:endParaRPr lang="en-GB" dirty="0">
              <a:solidFill>
                <a:srgbClr val="FFFF00"/>
              </a:solidFill>
            </a:endParaRPr>
          </a:p>
        </p:txBody>
      </p:sp>
      <p:sp>
        <p:nvSpPr>
          <p:cNvPr id="58" name="Rectangle 57"/>
          <p:cNvSpPr/>
          <p:nvPr/>
        </p:nvSpPr>
        <p:spPr>
          <a:xfrm>
            <a:off x="-124265" y="2405057"/>
            <a:ext cx="2286000" cy="923330"/>
          </a:xfrm>
          <a:prstGeom prst="rect">
            <a:avLst/>
          </a:prstGeom>
        </p:spPr>
        <p:txBody>
          <a:bodyPr wrap="square">
            <a:spAutoFit/>
          </a:bodyPr>
          <a:lstStyle/>
          <a:p>
            <a:pPr algn="ctr"/>
            <a:r>
              <a:rPr lang="en-GB" dirty="0">
                <a:solidFill>
                  <a:srgbClr val="FFFF00"/>
                </a:solidFill>
              </a:rPr>
              <a:t>Charter of Fundamental </a:t>
            </a:r>
            <a:r>
              <a:rPr lang="en-GB" dirty="0" smtClean="0">
                <a:solidFill>
                  <a:srgbClr val="FFFF00"/>
                </a:solidFill>
              </a:rPr>
              <a:t>Rights</a:t>
            </a:r>
          </a:p>
          <a:p>
            <a:pPr algn="ctr"/>
            <a:r>
              <a:rPr lang="en-GB" dirty="0" smtClean="0">
                <a:solidFill>
                  <a:srgbClr val="FFFF00"/>
                </a:solidFill>
              </a:rPr>
              <a:t>2000</a:t>
            </a:r>
            <a:endParaRPr lang="en-GB" dirty="0">
              <a:solidFill>
                <a:srgbClr val="FFFF00"/>
              </a:solidFill>
            </a:endParaRPr>
          </a:p>
        </p:txBody>
      </p:sp>
      <p:grpSp>
        <p:nvGrpSpPr>
          <p:cNvPr id="73" name="Group 72"/>
          <p:cNvGrpSpPr/>
          <p:nvPr/>
        </p:nvGrpSpPr>
        <p:grpSpPr>
          <a:xfrm>
            <a:off x="1076325" y="3375960"/>
            <a:ext cx="1533761" cy="413786"/>
            <a:chOff x="1063246" y="3360085"/>
            <a:chExt cx="1533761" cy="413786"/>
          </a:xfrm>
        </p:grpSpPr>
        <p:cxnSp>
          <p:nvCxnSpPr>
            <p:cNvPr id="60" name="Straight Connector 59"/>
            <p:cNvCxnSpPr>
              <a:endCxn id="8" idx="34"/>
            </p:cNvCxnSpPr>
            <p:nvPr/>
          </p:nvCxnSpPr>
          <p:spPr>
            <a:xfrm flipV="1">
              <a:off x="1073104" y="3556280"/>
              <a:ext cx="1523903" cy="217591"/>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1063246" y="3360085"/>
              <a:ext cx="13079" cy="38909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2216281" y="2897793"/>
            <a:ext cx="2971800" cy="646331"/>
          </a:xfrm>
          <a:prstGeom prst="rect">
            <a:avLst/>
          </a:prstGeom>
        </p:spPr>
        <p:txBody>
          <a:bodyPr wrap="square">
            <a:spAutoFit/>
          </a:bodyPr>
          <a:lstStyle/>
          <a:p>
            <a:pPr algn="ctr"/>
            <a:r>
              <a:rPr lang="en-GB" dirty="0" smtClean="0">
                <a:solidFill>
                  <a:srgbClr val="FFFF00"/>
                </a:solidFill>
              </a:rPr>
              <a:t>Strategy </a:t>
            </a:r>
            <a:r>
              <a:rPr lang="en-GB" dirty="0">
                <a:solidFill>
                  <a:srgbClr val="FFFF00"/>
                </a:solidFill>
              </a:rPr>
              <a:t>on Gender Equality </a:t>
            </a:r>
            <a:r>
              <a:rPr lang="en-GB" dirty="0" smtClean="0">
                <a:solidFill>
                  <a:srgbClr val="FFFF00"/>
                </a:solidFill>
              </a:rPr>
              <a:t> </a:t>
            </a:r>
          </a:p>
          <a:p>
            <a:pPr algn="ctr"/>
            <a:r>
              <a:rPr lang="en-GB" dirty="0" smtClean="0">
                <a:solidFill>
                  <a:srgbClr val="FFFF00"/>
                </a:solidFill>
              </a:rPr>
              <a:t>2001-2005</a:t>
            </a:r>
            <a:endParaRPr lang="en-GB" dirty="0">
              <a:solidFill>
                <a:srgbClr val="FFFF00"/>
              </a:solidFill>
            </a:endParaRPr>
          </a:p>
        </p:txBody>
      </p:sp>
      <p:grpSp>
        <p:nvGrpSpPr>
          <p:cNvPr id="80" name="Group 79"/>
          <p:cNvGrpSpPr/>
          <p:nvPr/>
        </p:nvGrpSpPr>
        <p:grpSpPr>
          <a:xfrm>
            <a:off x="1104976" y="3286614"/>
            <a:ext cx="1664728" cy="593126"/>
            <a:chOff x="1104976" y="3286614"/>
            <a:chExt cx="1664728" cy="593126"/>
          </a:xfrm>
        </p:grpSpPr>
        <p:cxnSp>
          <p:nvCxnSpPr>
            <p:cNvPr id="76" name="Straight Connector 75"/>
            <p:cNvCxnSpPr/>
            <p:nvPr/>
          </p:nvCxnSpPr>
          <p:spPr>
            <a:xfrm flipV="1">
              <a:off x="1104976" y="3652920"/>
              <a:ext cx="1664728" cy="22682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756625" y="3286614"/>
              <a:ext cx="13079" cy="38909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4355711" y="3375960"/>
            <a:ext cx="4141057" cy="646331"/>
          </a:xfrm>
          <a:prstGeom prst="rect">
            <a:avLst/>
          </a:prstGeom>
        </p:spPr>
        <p:txBody>
          <a:bodyPr wrap="square">
            <a:spAutoFit/>
          </a:bodyPr>
          <a:lstStyle/>
          <a:p>
            <a:pPr algn="ctr"/>
            <a:r>
              <a:rPr lang="en-GB" dirty="0">
                <a:solidFill>
                  <a:srgbClr val="FFFF00"/>
                </a:solidFill>
              </a:rPr>
              <a:t>Roadmap for Equality between Women and </a:t>
            </a:r>
            <a:r>
              <a:rPr lang="en-GB" dirty="0" smtClean="0">
                <a:solidFill>
                  <a:srgbClr val="FFFF00"/>
                </a:solidFill>
              </a:rPr>
              <a:t>Men 2006-2010 </a:t>
            </a:r>
            <a:endParaRPr lang="en-GB" dirty="0">
              <a:solidFill>
                <a:srgbClr val="FFFF00"/>
              </a:solidFill>
            </a:endParaRPr>
          </a:p>
        </p:txBody>
      </p:sp>
      <p:grpSp>
        <p:nvGrpSpPr>
          <p:cNvPr id="82" name="Group 81"/>
          <p:cNvGrpSpPr/>
          <p:nvPr/>
        </p:nvGrpSpPr>
        <p:grpSpPr>
          <a:xfrm>
            <a:off x="1428849" y="3633563"/>
            <a:ext cx="1950801" cy="572527"/>
            <a:chOff x="1266520" y="3286614"/>
            <a:chExt cx="1503184" cy="593127"/>
          </a:xfrm>
        </p:grpSpPr>
        <p:cxnSp>
          <p:nvCxnSpPr>
            <p:cNvPr id="83" name="Straight Connector 82"/>
            <p:cNvCxnSpPr>
              <a:stCxn id="52" idx="3"/>
            </p:cNvCxnSpPr>
            <p:nvPr/>
          </p:nvCxnSpPr>
          <p:spPr>
            <a:xfrm flipV="1">
              <a:off x="1266520" y="3652920"/>
              <a:ext cx="1503184" cy="226821"/>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2756625" y="3286614"/>
              <a:ext cx="13079" cy="38909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5518298" y="3977696"/>
            <a:ext cx="1815882" cy="646331"/>
          </a:xfrm>
          <a:prstGeom prst="rect">
            <a:avLst/>
          </a:prstGeom>
        </p:spPr>
        <p:txBody>
          <a:bodyPr wrap="none">
            <a:spAutoFit/>
          </a:bodyPr>
          <a:lstStyle/>
          <a:p>
            <a:pPr algn="ctr"/>
            <a:r>
              <a:rPr lang="en-GB" dirty="0">
                <a:solidFill>
                  <a:srgbClr val="FFFF00"/>
                </a:solidFill>
              </a:rPr>
              <a:t>Women’s </a:t>
            </a:r>
            <a:r>
              <a:rPr lang="en-GB" dirty="0" smtClean="0">
                <a:solidFill>
                  <a:srgbClr val="FFFF00"/>
                </a:solidFill>
              </a:rPr>
              <a:t>Charter</a:t>
            </a:r>
          </a:p>
          <a:p>
            <a:pPr algn="ctr"/>
            <a:r>
              <a:rPr lang="en-GB" dirty="0" smtClean="0">
                <a:solidFill>
                  <a:srgbClr val="FFFF00"/>
                </a:solidFill>
              </a:rPr>
              <a:t>2010 </a:t>
            </a:r>
            <a:endParaRPr lang="en-GB" dirty="0">
              <a:solidFill>
                <a:srgbClr val="FFFF00"/>
              </a:solidFill>
            </a:endParaRPr>
          </a:p>
        </p:txBody>
      </p:sp>
      <p:grpSp>
        <p:nvGrpSpPr>
          <p:cNvPr id="87" name="Group 86"/>
          <p:cNvGrpSpPr/>
          <p:nvPr/>
        </p:nvGrpSpPr>
        <p:grpSpPr>
          <a:xfrm>
            <a:off x="1842217" y="4312508"/>
            <a:ext cx="2683590" cy="389609"/>
            <a:chOff x="1395394" y="3923410"/>
            <a:chExt cx="2540791" cy="389609"/>
          </a:xfrm>
        </p:grpSpPr>
        <p:cxnSp>
          <p:nvCxnSpPr>
            <p:cNvPr id="88" name="Straight Connector 87"/>
            <p:cNvCxnSpPr>
              <a:endCxn id="8" idx="29"/>
            </p:cNvCxnSpPr>
            <p:nvPr/>
          </p:nvCxnSpPr>
          <p:spPr>
            <a:xfrm flipV="1">
              <a:off x="1418533" y="3984828"/>
              <a:ext cx="2517652" cy="328191"/>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1395394" y="3923410"/>
              <a:ext cx="13079" cy="38909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4896206" y="4543486"/>
            <a:ext cx="2783832" cy="923330"/>
          </a:xfrm>
          <a:prstGeom prst="rect">
            <a:avLst/>
          </a:prstGeom>
        </p:spPr>
        <p:txBody>
          <a:bodyPr wrap="square">
            <a:spAutoFit/>
          </a:bodyPr>
          <a:lstStyle/>
          <a:p>
            <a:pPr algn="ctr"/>
            <a:r>
              <a:rPr lang="en-GB" dirty="0">
                <a:solidFill>
                  <a:srgbClr val="FFFF00"/>
                </a:solidFill>
              </a:rPr>
              <a:t>Strategy for Equality between Women and Men </a:t>
            </a:r>
            <a:r>
              <a:rPr lang="en-GB" dirty="0" smtClean="0">
                <a:solidFill>
                  <a:srgbClr val="FFFF00"/>
                </a:solidFill>
              </a:rPr>
              <a:t>2010–2015 </a:t>
            </a:r>
            <a:endParaRPr lang="en-GB" dirty="0">
              <a:solidFill>
                <a:srgbClr val="FFFF00"/>
              </a:solidFill>
            </a:endParaRPr>
          </a:p>
        </p:txBody>
      </p:sp>
      <p:sp>
        <p:nvSpPr>
          <p:cNvPr id="95" name="Rectangle 94"/>
          <p:cNvSpPr/>
          <p:nvPr/>
        </p:nvSpPr>
        <p:spPr>
          <a:xfrm>
            <a:off x="4462743" y="5576179"/>
            <a:ext cx="3544948" cy="646331"/>
          </a:xfrm>
          <a:prstGeom prst="rect">
            <a:avLst/>
          </a:prstGeom>
        </p:spPr>
        <p:txBody>
          <a:bodyPr wrap="square">
            <a:spAutoFit/>
          </a:bodyPr>
          <a:lstStyle/>
          <a:p>
            <a:pPr algn="ctr"/>
            <a:r>
              <a:rPr lang="en-GB" dirty="0" smtClean="0">
                <a:solidFill>
                  <a:srgbClr val="FFFF00"/>
                </a:solidFill>
              </a:rPr>
              <a:t>EU’s 10-year </a:t>
            </a:r>
            <a:r>
              <a:rPr lang="en-GB" dirty="0">
                <a:solidFill>
                  <a:srgbClr val="FFFF00"/>
                </a:solidFill>
              </a:rPr>
              <a:t>growth </a:t>
            </a:r>
            <a:r>
              <a:rPr lang="en-GB" dirty="0" smtClean="0">
                <a:solidFill>
                  <a:srgbClr val="FFFF00"/>
                </a:solidFill>
              </a:rPr>
              <a:t>strategy</a:t>
            </a:r>
          </a:p>
          <a:p>
            <a:pPr algn="ctr"/>
            <a:r>
              <a:rPr lang="en-GB" dirty="0" smtClean="0">
                <a:solidFill>
                  <a:srgbClr val="FFFF00"/>
                </a:solidFill>
              </a:rPr>
              <a:t> </a:t>
            </a:r>
            <a:r>
              <a:rPr lang="en-GB" dirty="0">
                <a:solidFill>
                  <a:srgbClr val="FFFF00"/>
                </a:solidFill>
              </a:rPr>
              <a:t>Europe </a:t>
            </a:r>
            <a:r>
              <a:rPr lang="en-GB" dirty="0" smtClean="0">
                <a:solidFill>
                  <a:srgbClr val="FFFF00"/>
                </a:solidFill>
              </a:rPr>
              <a:t>2020 </a:t>
            </a:r>
            <a:endParaRPr lang="en-GB" dirty="0">
              <a:solidFill>
                <a:srgbClr val="FFFF00"/>
              </a:solidFill>
            </a:endParaRPr>
          </a:p>
        </p:txBody>
      </p:sp>
    </p:spTree>
    <p:extLst>
      <p:ext uri="{BB962C8B-B14F-4D97-AF65-F5344CB8AC3E}">
        <p14:creationId xmlns:p14="http://schemas.microsoft.com/office/powerpoint/2010/main" val="4822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p:bldP spid="37" grpId="0"/>
      <p:bldP spid="38" grpId="0"/>
      <p:bldP spid="39" grpId="0"/>
      <p:bldP spid="52" grpId="0"/>
      <p:bldP spid="58" grpId="0"/>
      <p:bldP spid="74" grpId="0"/>
      <p:bldP spid="81" grpId="0"/>
      <p:bldP spid="86" grpId="0"/>
      <p:bldP spid="94" grpId="0"/>
      <p:bldP spid="9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A8F00"/>
        </a:solidFill>
        <a:effectLst/>
      </p:bgPr>
    </p:bg>
    <p:spTree>
      <p:nvGrpSpPr>
        <p:cNvPr id="1" name=""/>
        <p:cNvGrpSpPr/>
        <p:nvPr/>
      </p:nvGrpSpPr>
      <p:grpSpPr>
        <a:xfrm>
          <a:off x="0" y="0"/>
          <a:ext cx="0" cy="0"/>
          <a:chOff x="0" y="0"/>
          <a:chExt cx="0" cy="0"/>
        </a:xfrm>
      </p:grpSpPr>
      <p:sp>
        <p:nvSpPr>
          <p:cNvPr id="12290" name="Title 1"/>
          <p:cNvSpPr>
            <a:spLocks noGrp="1"/>
          </p:cNvSpPr>
          <p:nvPr>
            <p:ph type="ctrTitle"/>
          </p:nvPr>
        </p:nvSpPr>
        <p:spPr>
          <a:xfrm>
            <a:off x="2133600" y="381000"/>
            <a:ext cx="6188075" cy="1008062"/>
          </a:xfrm>
        </p:spPr>
        <p:txBody>
          <a:bodyPr/>
          <a:lstStyle/>
          <a:p>
            <a:pPr algn="l"/>
            <a:r>
              <a:rPr lang="en-US" altLang="en-US" sz="3200" b="1" dirty="0" smtClean="0">
                <a:solidFill>
                  <a:schemeClr val="bg1"/>
                </a:solidFill>
                <a:latin typeface="Myriad Pro" pitchFamily="34" charset="0"/>
              </a:rPr>
              <a:t/>
            </a:r>
            <a:br>
              <a:rPr lang="en-US" altLang="en-US" sz="3200" b="1" dirty="0" smtClean="0">
                <a:solidFill>
                  <a:schemeClr val="bg1"/>
                </a:solidFill>
                <a:latin typeface="Myriad Pro" pitchFamily="34" charset="0"/>
              </a:rPr>
            </a:br>
            <a:r>
              <a:rPr lang="en-US" altLang="en-US" sz="3200" b="1" dirty="0" smtClean="0">
                <a:solidFill>
                  <a:schemeClr val="bg1"/>
                </a:solidFill>
                <a:latin typeface="Myriad Pro" pitchFamily="34" charset="0"/>
              </a:rPr>
              <a:t>Recommendations:</a:t>
            </a:r>
            <a:endParaRPr lang="en-US" altLang="en-US" sz="2000" b="1" dirty="0" smtClean="0">
              <a:solidFill>
                <a:schemeClr val="bg1"/>
              </a:solidFill>
              <a:latin typeface="Myriad Pro" pitchFamily="34" charset="0"/>
            </a:endParaRPr>
          </a:p>
        </p:txBody>
      </p:sp>
      <p:sp>
        <p:nvSpPr>
          <p:cNvPr id="12291" name="Subtitle 10"/>
          <p:cNvSpPr>
            <a:spLocks noGrp="1"/>
          </p:cNvSpPr>
          <p:nvPr>
            <p:ph type="subTitle" idx="1"/>
          </p:nvPr>
        </p:nvSpPr>
        <p:spPr bwMode="auto">
          <a:xfrm>
            <a:off x="457200" y="2057400"/>
            <a:ext cx="8686800" cy="3001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150000"/>
              </a:lnSpc>
            </a:pPr>
            <a:r>
              <a:rPr lang="en-US" altLang="en-US" sz="2800" dirty="0" smtClean="0">
                <a:solidFill>
                  <a:schemeClr val="bg1"/>
                </a:solidFill>
                <a:latin typeface="Myriad Pro" pitchFamily="34" charset="0"/>
                <a:ea typeface="Calibri" pitchFamily="34" charset="0"/>
                <a:cs typeface="Times New Roman" pitchFamily="18" charset="0"/>
              </a:rPr>
              <a:t>-  Strengthened legal </a:t>
            </a:r>
            <a:r>
              <a:rPr lang="en-US" altLang="en-US" sz="2800" b="1" dirty="0" smtClean="0">
                <a:solidFill>
                  <a:schemeClr val="bg1"/>
                </a:solidFill>
                <a:latin typeface="Myriad Pro" pitchFamily="34" charset="0"/>
                <a:ea typeface="Calibri" pitchFamily="34" charset="0"/>
                <a:cs typeface="Times New Roman" pitchFamily="18" charset="0"/>
              </a:rPr>
              <a:t>obligations for GM</a:t>
            </a:r>
          </a:p>
          <a:p>
            <a:pPr algn="l">
              <a:lnSpc>
                <a:spcPct val="150000"/>
              </a:lnSpc>
            </a:pPr>
            <a:r>
              <a:rPr lang="en-US" altLang="en-US" sz="2800" dirty="0" smtClean="0">
                <a:solidFill>
                  <a:schemeClr val="bg1"/>
                </a:solidFill>
                <a:latin typeface="Myriad Pro" pitchFamily="34" charset="0"/>
                <a:ea typeface="Calibri" pitchFamily="34" charset="0"/>
                <a:cs typeface="Times New Roman" pitchFamily="18" charset="0"/>
              </a:rPr>
              <a:t>- Enhanced </a:t>
            </a:r>
            <a:r>
              <a:rPr lang="en-US" altLang="en-US" sz="2800" b="1" dirty="0" smtClean="0">
                <a:solidFill>
                  <a:schemeClr val="bg1"/>
                </a:solidFill>
                <a:latin typeface="Myriad Pro" pitchFamily="34" charset="0"/>
                <a:ea typeface="Calibri" pitchFamily="34" charset="0"/>
                <a:cs typeface="Times New Roman" pitchFamily="18" charset="0"/>
              </a:rPr>
              <a:t>cooperation and networking</a:t>
            </a:r>
          </a:p>
          <a:p>
            <a:pPr algn="l">
              <a:lnSpc>
                <a:spcPct val="150000"/>
              </a:lnSpc>
            </a:pPr>
            <a:r>
              <a:rPr lang="en-US" altLang="en-US" sz="2800" dirty="0" smtClean="0">
                <a:solidFill>
                  <a:schemeClr val="bg1"/>
                </a:solidFill>
                <a:latin typeface="Myriad Pro" pitchFamily="34" charset="0"/>
                <a:ea typeface="Calibri" pitchFamily="34" charset="0"/>
                <a:cs typeface="Times New Roman" pitchFamily="18" charset="0"/>
              </a:rPr>
              <a:t>- Development of indicators for monitoring GM</a:t>
            </a:r>
            <a:endParaRPr lang="en-US" altLang="en-US" sz="2800" b="1" dirty="0" smtClean="0">
              <a:solidFill>
                <a:schemeClr val="bg1"/>
              </a:solidFill>
              <a:latin typeface="Myriad Pro" pitchFamily="34" charset="0"/>
              <a:ea typeface="Calibri" pitchFamily="34" charset="0"/>
              <a:cs typeface="Times New Roman" pitchFamily="18" charset="0"/>
            </a:endParaRPr>
          </a:p>
          <a:p>
            <a:pPr algn="l">
              <a:lnSpc>
                <a:spcPct val="150000"/>
              </a:lnSpc>
            </a:pPr>
            <a:r>
              <a:rPr lang="en-US" altLang="en-US" sz="2800" dirty="0" smtClean="0">
                <a:solidFill>
                  <a:schemeClr val="bg1"/>
                </a:solidFill>
                <a:latin typeface="Myriad Pro" pitchFamily="34" charset="0"/>
                <a:ea typeface="Calibri" pitchFamily="34" charset="0"/>
                <a:cs typeface="Times New Roman" pitchFamily="18" charset="0"/>
              </a:rPr>
              <a:t>- Commitment  to  improve </a:t>
            </a:r>
            <a:r>
              <a:rPr lang="en-US" altLang="en-US" sz="2800" b="1" dirty="0" smtClean="0">
                <a:solidFill>
                  <a:schemeClr val="bg1"/>
                </a:solidFill>
                <a:latin typeface="Myriad Pro" pitchFamily="34" charset="0"/>
                <a:ea typeface="Calibri" pitchFamily="34" charset="0"/>
                <a:cs typeface="Times New Roman" pitchFamily="18" charset="0"/>
              </a:rPr>
              <a:t>gender competence </a:t>
            </a:r>
            <a:r>
              <a:rPr lang="en-US" altLang="en-US" sz="2800" dirty="0" smtClean="0">
                <a:solidFill>
                  <a:schemeClr val="bg1"/>
                </a:solidFill>
                <a:latin typeface="Myriad Pro" pitchFamily="34" charset="0"/>
                <a:ea typeface="Calibri" pitchFamily="34" charset="0"/>
                <a:cs typeface="Times New Roman" pitchFamily="18" charset="0"/>
              </a:rPr>
              <a:t>of civil servants across  different sectors.</a:t>
            </a:r>
          </a:p>
          <a:p>
            <a:pPr algn="l">
              <a:lnSpc>
                <a:spcPct val="150000"/>
              </a:lnSpc>
            </a:pPr>
            <a:endParaRPr lang="en-US" altLang="en-US" sz="2800" dirty="0" smtClean="0">
              <a:solidFill>
                <a:schemeClr val="bg1"/>
              </a:solidFill>
              <a:latin typeface="Myriad Pro" pitchFamily="34" charset="0"/>
              <a:ea typeface="Calibri" pitchFamily="34" charset="0"/>
              <a:cs typeface="Times New Roman" pitchFamily="18" charset="0"/>
            </a:endParaRPr>
          </a:p>
          <a:p>
            <a:pPr marL="285750" indent="-285750" algn="l">
              <a:lnSpc>
                <a:spcPct val="150000"/>
              </a:lnSpc>
              <a:buFont typeface="Arial" charset="0"/>
              <a:buChar char="•"/>
            </a:pPr>
            <a:endParaRPr lang="en-US" altLang="en-US" sz="2800" dirty="0" smtClean="0">
              <a:solidFill>
                <a:schemeClr val="bg1"/>
              </a:solidFill>
              <a:latin typeface="Myriad Pro" pitchFamily="34" charset="0"/>
              <a:ea typeface="Calibri" pitchFamily="34" charset="0"/>
              <a:cs typeface="Times New Roman" pitchFamily="18" charset="0"/>
            </a:endParaRPr>
          </a:p>
        </p:txBody>
      </p:sp>
      <p:pic>
        <p:nvPicPr>
          <p:cNvPr id="12292" name="Picture 12" descr="EIGE_EN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13" y="6386513"/>
            <a:ext cx="4810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04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352425" y="2286000"/>
            <a:ext cx="8410575" cy="1935163"/>
          </a:xfrm>
        </p:spPr>
        <p:txBody>
          <a:bodyPr>
            <a:normAutofit lnSpcReduction="10000"/>
          </a:bodyPr>
          <a:lstStyle/>
          <a:p>
            <a:pPr marL="0" indent="0" algn="r">
              <a:buNone/>
            </a:pPr>
            <a:r>
              <a:rPr lang="en-GB" sz="4400" b="1" i="1" dirty="0" smtClean="0">
                <a:solidFill>
                  <a:schemeClr val="bg1"/>
                </a:solidFill>
                <a:latin typeface="Myriad Pro" pitchFamily="34" charset="0"/>
              </a:rPr>
              <a:t>How do we monitor the progress of Gender Equality in Europe?</a:t>
            </a:r>
            <a:endParaRPr lang="en-US" sz="4400" b="1" i="1" dirty="0">
              <a:solidFill>
                <a:schemeClr val="bg1"/>
              </a:solidFill>
              <a:latin typeface="Myriad Pro" pitchFamily="34" charset="0"/>
            </a:endParaRPr>
          </a:p>
        </p:txBody>
      </p:sp>
    </p:spTree>
    <p:extLst>
      <p:ext uri="{BB962C8B-B14F-4D97-AF65-F5344CB8AC3E}">
        <p14:creationId xmlns:p14="http://schemas.microsoft.com/office/powerpoint/2010/main" val="205729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3D98"/>
        </a:solidFill>
        <a:effectLst/>
      </p:bgPr>
    </p:bg>
    <p:spTree>
      <p:nvGrpSpPr>
        <p:cNvPr id="1" name=""/>
        <p:cNvGrpSpPr/>
        <p:nvPr/>
      </p:nvGrpSpPr>
      <p:grpSpPr>
        <a:xfrm>
          <a:off x="0" y="0"/>
          <a:ext cx="0" cy="0"/>
          <a:chOff x="0" y="0"/>
          <a:chExt cx="0" cy="0"/>
        </a:xfrm>
      </p:grpSpPr>
      <p:grpSp>
        <p:nvGrpSpPr>
          <p:cNvPr id="3" name="Group 2"/>
          <p:cNvGrpSpPr/>
          <p:nvPr/>
        </p:nvGrpSpPr>
        <p:grpSpPr>
          <a:xfrm>
            <a:off x="-914400" y="228600"/>
            <a:ext cx="11241088" cy="6323013"/>
            <a:chOff x="-914400" y="228600"/>
            <a:chExt cx="11241088" cy="6323013"/>
          </a:xfrm>
        </p:grpSpPr>
        <p:pic>
          <p:nvPicPr>
            <p:cNvPr id="737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
              <a:ext cx="11241088"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01988" y="4941168"/>
              <a:ext cx="2926196"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156176" y="2943842"/>
              <a:ext cx="1512473"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156175" y="1772816"/>
              <a:ext cx="1512473"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5076056" y="580495"/>
              <a:ext cx="1512473"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3554633" y="620688"/>
              <a:ext cx="1512473"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2042160" y="1412776"/>
              <a:ext cx="1512473"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389888" y="2662845"/>
              <a:ext cx="1512473" cy="1224136"/>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2971800" y="2286000"/>
              <a:ext cx="570993" cy="394357"/>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3923928" y="1663731"/>
              <a:ext cx="570993" cy="394357"/>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5292080" y="1594483"/>
              <a:ext cx="144016" cy="394357"/>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5982112" y="2314563"/>
              <a:ext cx="570993" cy="394357"/>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6080760" y="3593365"/>
              <a:ext cx="534418" cy="98589"/>
            </a:xfrm>
            <a:prstGeom prst="rect">
              <a:avLst/>
            </a:prstGeom>
            <a:solidFill>
              <a:srgbClr val="8C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5" name="Picture 2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01116" y="2789701"/>
            <a:ext cx="1097280" cy="109728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3721" y="1539632"/>
            <a:ext cx="1097280" cy="109728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967" y="675536"/>
            <a:ext cx="1097280" cy="109728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1658" y="675536"/>
            <a:ext cx="1097280" cy="109728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7608" y="1539620"/>
            <a:ext cx="1097280" cy="1097280"/>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7048" y="2788920"/>
            <a:ext cx="1097280" cy="1097280"/>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4832" y="4941168"/>
            <a:ext cx="1097280" cy="1097280"/>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4632" y="4941168"/>
            <a:ext cx="1097280" cy="1097280"/>
          </a:xfrm>
          <a:prstGeom prst="rect">
            <a:avLst/>
          </a:prstGeom>
        </p:spPr>
      </p:pic>
      <p:pic>
        <p:nvPicPr>
          <p:cNvPr id="24" name="Picture 12" descr="EIGE_EN (1).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0813" y="16033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EU Flag.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813" y="6391275"/>
            <a:ext cx="4794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6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38" y="2090738"/>
            <a:ext cx="80391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1390650" y="2227263"/>
            <a:ext cx="7170738" cy="2162175"/>
            <a:chOff x="1499897" y="2080861"/>
            <a:chExt cx="7182498" cy="2248343"/>
          </a:xfrm>
        </p:grpSpPr>
        <p:cxnSp>
          <p:nvCxnSpPr>
            <p:cNvPr id="6" name="Straight Connector 5"/>
            <p:cNvCxnSpPr/>
            <p:nvPr/>
          </p:nvCxnSpPr>
          <p:spPr>
            <a:xfrm>
              <a:off x="8682395" y="2097369"/>
              <a:ext cx="0" cy="79236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20768530">
              <a:off x="2593764" y="2629359"/>
              <a:ext cx="5088733" cy="608124"/>
            </a:xfrm>
            <a:prstGeom prst="rect">
              <a:avLst/>
            </a:prstGeom>
            <a:noFill/>
            <a:ln>
              <a:noFill/>
            </a:ln>
          </p:spPr>
          <p:txBody>
            <a:bodyPr wrap="none">
              <a:spAutoFit/>
            </a:bodyPr>
            <a:lstStyle/>
            <a:p>
              <a:pPr algn="ctr" defTabSz="457200">
                <a:defRPr/>
              </a:pPr>
              <a:r>
                <a:rPr lang="en-US" sz="3200" b="1" cap="all" dirty="0">
                  <a:ln w="9000" cmpd="sng">
                    <a:solidFill>
                      <a:srgbClr val="8064A2">
                        <a:shade val="50000"/>
                        <a:satMod val="120000"/>
                      </a:srgbClr>
                    </a:solidFill>
                    <a:prstDash val="solid"/>
                  </a:ln>
                  <a:solidFill>
                    <a:srgbClr val="8C3D98"/>
                  </a:solidFill>
                  <a:effectLst>
                    <a:reflection blurRad="12700" stA="28000" endPos="45000" dist="1000" dir="5400000" sy="-100000" algn="bl" rotWithShape="0"/>
                  </a:effectLst>
                  <a:latin typeface="Myriad Pro" pitchFamily="34" charset="0"/>
                </a:rPr>
                <a:t>Room for improvement</a:t>
              </a:r>
            </a:p>
          </p:txBody>
        </p:sp>
        <p:cxnSp>
          <p:nvCxnSpPr>
            <p:cNvPr id="9" name="Straight Connector 8"/>
            <p:cNvCxnSpPr/>
            <p:nvPr/>
          </p:nvCxnSpPr>
          <p:spPr>
            <a:xfrm flipH="1">
              <a:off x="1499897" y="2095717"/>
              <a:ext cx="12721" cy="22334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07848" y="2080861"/>
              <a:ext cx="717454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525339" y="2894688"/>
              <a:ext cx="7150696" cy="1421310"/>
            </a:xfrm>
            <a:custGeom>
              <a:avLst/>
              <a:gdLst>
                <a:gd name="connsiteX0" fmla="*/ 4998616 w 4998616"/>
                <a:gd name="connsiteY0" fmla="*/ 0 h 1295007"/>
                <a:gd name="connsiteX1" fmla="*/ 4356359 w 4998616"/>
                <a:gd name="connsiteY1" fmla="*/ 152400 h 1295007"/>
                <a:gd name="connsiteX2" fmla="*/ 4116873 w 4998616"/>
                <a:gd name="connsiteY2" fmla="*/ 468086 h 1295007"/>
                <a:gd name="connsiteX3" fmla="*/ 2919444 w 4998616"/>
                <a:gd name="connsiteY3" fmla="*/ 772886 h 1295007"/>
                <a:gd name="connsiteX4" fmla="*/ 2429587 w 4998616"/>
                <a:gd name="connsiteY4" fmla="*/ 859971 h 1295007"/>
                <a:gd name="connsiteX5" fmla="*/ 2157444 w 4998616"/>
                <a:gd name="connsiteY5" fmla="*/ 1001486 h 1295007"/>
                <a:gd name="connsiteX6" fmla="*/ 1057987 w 4998616"/>
                <a:gd name="connsiteY6" fmla="*/ 1110343 h 1295007"/>
                <a:gd name="connsiteX7" fmla="*/ 481044 w 4998616"/>
                <a:gd name="connsiteY7" fmla="*/ 1143000 h 1295007"/>
                <a:gd name="connsiteX8" fmla="*/ 45616 w 4998616"/>
                <a:gd name="connsiteY8" fmla="*/ 1284514 h 1295007"/>
                <a:gd name="connsiteX9" fmla="*/ 34730 w 4998616"/>
                <a:gd name="connsiteY9" fmla="*/ 1273629 h 129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8616" h="1295007">
                  <a:moveTo>
                    <a:pt x="4998616" y="0"/>
                  </a:moveTo>
                  <a:cubicBezTo>
                    <a:pt x="4750966" y="37193"/>
                    <a:pt x="4503316" y="74386"/>
                    <a:pt x="4356359" y="152400"/>
                  </a:cubicBezTo>
                  <a:cubicBezTo>
                    <a:pt x="4209402" y="230414"/>
                    <a:pt x="4356359" y="364672"/>
                    <a:pt x="4116873" y="468086"/>
                  </a:cubicBezTo>
                  <a:cubicBezTo>
                    <a:pt x="3877387" y="571500"/>
                    <a:pt x="3200658" y="707572"/>
                    <a:pt x="2919444" y="772886"/>
                  </a:cubicBezTo>
                  <a:cubicBezTo>
                    <a:pt x="2638230" y="838200"/>
                    <a:pt x="2556587" y="821871"/>
                    <a:pt x="2429587" y="859971"/>
                  </a:cubicBezTo>
                  <a:cubicBezTo>
                    <a:pt x="2302587" y="898071"/>
                    <a:pt x="2386044" y="959757"/>
                    <a:pt x="2157444" y="1001486"/>
                  </a:cubicBezTo>
                  <a:cubicBezTo>
                    <a:pt x="1928844" y="1043215"/>
                    <a:pt x="1337387" y="1086757"/>
                    <a:pt x="1057987" y="1110343"/>
                  </a:cubicBezTo>
                  <a:cubicBezTo>
                    <a:pt x="778587" y="1133929"/>
                    <a:pt x="649772" y="1113972"/>
                    <a:pt x="481044" y="1143000"/>
                  </a:cubicBezTo>
                  <a:cubicBezTo>
                    <a:pt x="312315" y="1172029"/>
                    <a:pt x="120002" y="1262743"/>
                    <a:pt x="45616" y="1284514"/>
                  </a:cubicBezTo>
                  <a:cubicBezTo>
                    <a:pt x="-28770" y="1306286"/>
                    <a:pt x="2980" y="1289957"/>
                    <a:pt x="34730" y="1273629"/>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grpSp>
      <p:pic>
        <p:nvPicPr>
          <p:cNvPr id="79875"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0175" y="203200"/>
            <a:ext cx="1154113" cy="939800"/>
          </a:xfrm>
          <a:prstGeom prst="rect">
            <a:avLst/>
          </a:prstGeom>
          <a:solidFill>
            <a:schemeClr val="accent1"/>
          </a:solidFill>
          <a:ln>
            <a:noFill/>
          </a:ln>
          <a:extLst/>
        </p:spPr>
      </p:pic>
      <p:pic>
        <p:nvPicPr>
          <p:cNvPr id="79876" name="Picture 4" descr="G:\Operations\Communication_Information\GRAPHICAL-CHART-VISUAL-IDENTITY\FINAL FILES !!!\2010.4176_Logo\2010.4176_Logo\CMYK\FORMAT_PNG\EIGE_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Box 14"/>
          <p:cNvSpPr txBox="1">
            <a:spLocks noChangeArrowheads="1"/>
          </p:cNvSpPr>
          <p:nvPr/>
        </p:nvSpPr>
        <p:spPr bwMode="auto">
          <a:xfrm>
            <a:off x="5567363" y="3376613"/>
            <a:ext cx="590550" cy="3683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defTabSz="457200" fontAlgn="base">
              <a:spcBef>
                <a:spcPct val="0"/>
              </a:spcBef>
              <a:spcAft>
                <a:spcPct val="0"/>
              </a:spcAft>
            </a:pPr>
            <a:r>
              <a:rPr lang="it-IT" dirty="0" smtClean="0">
                <a:solidFill>
                  <a:prstClr val="white"/>
                </a:solidFill>
                <a:latin typeface="Calibri" pitchFamily="34" charset="0"/>
              </a:rPr>
              <a:t>54.0</a:t>
            </a:r>
            <a:endParaRPr lang="en-US" dirty="0" smtClean="0">
              <a:solidFill>
                <a:prstClr val="white"/>
              </a:solidFill>
              <a:latin typeface="Calibri" pitchFamily="34" charset="0"/>
            </a:endParaRPr>
          </a:p>
        </p:txBody>
      </p:sp>
    </p:spTree>
    <p:extLst>
      <p:ext uri="{BB962C8B-B14F-4D97-AF65-F5344CB8AC3E}">
        <p14:creationId xmlns:p14="http://schemas.microsoft.com/office/powerpoint/2010/main" val="31510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55A6"/>
        </a:solidFill>
        <a:effectLst/>
      </p:bgPr>
    </p:bg>
    <p:spTree>
      <p:nvGrpSpPr>
        <p:cNvPr id="1" name=""/>
        <p:cNvGrpSpPr/>
        <p:nvPr/>
      </p:nvGrpSpPr>
      <p:grpSpPr>
        <a:xfrm>
          <a:off x="0" y="0"/>
          <a:ext cx="0" cy="0"/>
          <a:chOff x="0" y="0"/>
          <a:chExt cx="0" cy="0"/>
        </a:xfrm>
      </p:grpSpPr>
      <p:pic>
        <p:nvPicPr>
          <p:cNvPr id="5"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592137" y="3733800"/>
            <a:ext cx="84227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r" fontAlgn="base">
              <a:spcBef>
                <a:spcPct val="20000"/>
              </a:spcBef>
              <a:spcAft>
                <a:spcPct val="0"/>
              </a:spcAft>
              <a:buFont typeface="Arial" pitchFamily="34" charset="0"/>
              <a:buNone/>
            </a:pPr>
            <a:r>
              <a:rPr lang="en-GB" sz="4400" b="1" i="1" dirty="0">
                <a:solidFill>
                  <a:schemeClr val="bg1"/>
                </a:solidFill>
                <a:latin typeface="Myriad Pro" pitchFamily="34" charset="0"/>
              </a:rPr>
              <a:t>Gender Equality is not yet a reality in the European Union …</a:t>
            </a:r>
          </a:p>
        </p:txBody>
      </p:sp>
      <p:sp>
        <p:nvSpPr>
          <p:cNvPr id="7" name="Rectangle 6"/>
          <p:cNvSpPr>
            <a:spLocks noChangeArrowheads="1"/>
          </p:cNvSpPr>
          <p:nvPr/>
        </p:nvSpPr>
        <p:spPr bwMode="auto">
          <a:xfrm>
            <a:off x="0" y="1600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marL="457200" indent="-457200" defTabSz="457200" fontAlgn="base">
              <a:spcBef>
                <a:spcPct val="0"/>
              </a:spcBef>
              <a:spcAft>
                <a:spcPct val="0"/>
              </a:spcAft>
              <a:buFontTx/>
              <a:buChar char="-"/>
            </a:pPr>
            <a:endParaRPr lang="en-GB" sz="2800" dirty="0" smtClean="0">
              <a:solidFill>
                <a:srgbClr val="FFFFFF"/>
              </a:solidFill>
              <a:latin typeface="Myriad Pro" pitchFamily="34" charset="0"/>
            </a:endParaRPr>
          </a:p>
          <a:p>
            <a:pPr defTabSz="457200" fontAlgn="base">
              <a:spcBef>
                <a:spcPct val="0"/>
              </a:spcBef>
              <a:spcAft>
                <a:spcPct val="0"/>
              </a:spcAft>
            </a:pPr>
            <a:endParaRPr lang="en-GB" sz="2800" dirty="0" smtClean="0">
              <a:solidFill>
                <a:srgbClr val="FFFFFF"/>
              </a:solidFill>
              <a:latin typeface="Myriad Pro" pitchFamily="34" charset="0"/>
            </a:endParaRPr>
          </a:p>
        </p:txBody>
      </p:sp>
      <p:pic>
        <p:nvPicPr>
          <p:cNvPr id="8" name="Picture 12" descr="EIGE_EN (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393969" cy="239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365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8</a:t>
            </a:fld>
            <a:endParaRPr lang="en-US"/>
          </a:p>
        </p:txBody>
      </p:sp>
      <p:pic>
        <p:nvPicPr>
          <p:cNvPr id="6"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498" y="1295400"/>
            <a:ext cx="7687748" cy="4677428"/>
          </a:xfrm>
          <a:prstGeom prst="rect">
            <a:avLst/>
          </a:prstGeom>
        </p:spPr>
      </p:pic>
    </p:spTree>
    <p:extLst>
      <p:ext uri="{BB962C8B-B14F-4D97-AF65-F5344CB8AC3E}">
        <p14:creationId xmlns:p14="http://schemas.microsoft.com/office/powerpoint/2010/main" val="2828668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51165-D844-4144-B245-94864FBC29C2}" type="slidenum">
              <a:rPr lang="en-US" smtClean="0"/>
              <a:pPr/>
              <a:t>9</a:t>
            </a:fld>
            <a:endParaRPr lang="en-US"/>
          </a:p>
        </p:txBody>
      </p:sp>
      <p:pic>
        <p:nvPicPr>
          <p:cNvPr id="3" name="Picture 4" descr="G:\Operations\Communication_Information\GRAPHICAL-CHART-VISUAL-IDENTITY\FINAL FILES !!!\2010.4176_Logo\2010.4176_Logo\CMYK\FORMAT_PNG\EIGE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246063"/>
            <a:ext cx="922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6384925"/>
            <a:ext cx="4794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14600" y="266505"/>
            <a:ext cx="4982839" cy="523220"/>
          </a:xfrm>
          <a:prstGeom prst="rect">
            <a:avLst/>
          </a:prstGeom>
        </p:spPr>
        <p:txBody>
          <a:bodyPr wrap="none">
            <a:spAutoFit/>
          </a:bodyPr>
          <a:lstStyle/>
          <a:p>
            <a:r>
              <a:rPr lang="en-GB" sz="2800" b="1" dirty="0" smtClean="0">
                <a:latin typeface="Myriad Pro" pitchFamily="34" charset="0"/>
              </a:rPr>
              <a:t>Innovation </a:t>
            </a:r>
            <a:r>
              <a:rPr lang="en-GB" sz="2800" b="1" i="1" dirty="0" err="1" smtClean="0">
                <a:latin typeface="Myriad Pro" pitchFamily="34" charset="0"/>
              </a:rPr>
              <a:t>vs</a:t>
            </a:r>
            <a:r>
              <a:rPr lang="en-GB" sz="2800" b="1" i="1" dirty="0" smtClean="0">
                <a:latin typeface="Myriad Pro" pitchFamily="34" charset="0"/>
              </a:rPr>
              <a:t> </a:t>
            </a:r>
            <a:r>
              <a:rPr lang="en-GB" sz="2800" b="1" dirty="0" smtClean="0">
                <a:latin typeface="Myriad Pro" pitchFamily="34" charset="0"/>
              </a:rPr>
              <a:t>Gender Equality</a:t>
            </a:r>
            <a:endParaRPr lang="en-GB" sz="2800" dirty="0">
              <a:latin typeface="Myriad Pro" pitchFamily="34" charset="0"/>
            </a:endParaRPr>
          </a:p>
        </p:txBody>
      </p:sp>
      <p:pic>
        <p:nvPicPr>
          <p:cNvPr id="1976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56" y="1264539"/>
            <a:ext cx="8160544" cy="490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719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2</Template>
  <TotalTime>8623</TotalTime>
  <Words>2457</Words>
  <Application>Microsoft Office PowerPoint</Application>
  <PresentationFormat>On-screen Show (4:3)</PresentationFormat>
  <Paragraphs>355</Paragraphs>
  <Slides>30</Slides>
  <Notes>24</Notes>
  <HiddenSlides>4</HiddenSlides>
  <MMClips>0</MMClips>
  <ScaleCrop>false</ScaleCrop>
  <HeadingPairs>
    <vt:vector size="4" baseType="variant">
      <vt:variant>
        <vt:lpstr>Theme</vt:lpstr>
      </vt:variant>
      <vt:variant>
        <vt:i4>9</vt:i4>
      </vt:variant>
      <vt:variant>
        <vt:lpstr>Slide Titles</vt:lpstr>
      </vt:variant>
      <vt:variant>
        <vt:i4>30</vt:i4>
      </vt:variant>
    </vt:vector>
  </HeadingPairs>
  <TitlesOfParts>
    <vt:vector size="39" baseType="lpstr">
      <vt:lpstr>template 2</vt:lpstr>
      <vt:lpstr>1_Title page</vt:lpstr>
      <vt:lpstr>2_Office Theme</vt:lpstr>
      <vt:lpstr>11_Office Theme</vt:lpstr>
      <vt:lpstr>3_Office Theme</vt:lpstr>
      <vt:lpstr>7_Office Theme</vt:lpstr>
      <vt:lpstr>Title page</vt:lpstr>
      <vt:lpstr>2_Title page</vt:lpstr>
      <vt:lpstr>3_Title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Institutional capacity</vt:lpstr>
      <vt:lpstr>Institutional capacity in Research and Innovation</vt:lpstr>
      <vt:lpstr> Main findings</vt:lpstr>
      <vt:lpstr> Recommendations:</vt:lpstr>
    </vt:vector>
  </TitlesOfParts>
  <Company>EIGE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Laure Humbert</dc:creator>
  <cp:lastModifiedBy>Jrc Ispra (VA)</cp:lastModifiedBy>
  <cp:revision>516</cp:revision>
  <cp:lastPrinted>2013-06-05T10:59:02Z</cp:lastPrinted>
  <dcterms:created xsi:type="dcterms:W3CDTF">2012-10-22T07:14:27Z</dcterms:created>
  <dcterms:modified xsi:type="dcterms:W3CDTF">2013-11-21T06:28:39Z</dcterms:modified>
</cp:coreProperties>
</file>