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355" r:id="rId3"/>
    <p:sldId id="356" r:id="rId4"/>
    <p:sldId id="357" r:id="rId5"/>
    <p:sldId id="358" r:id="rId6"/>
    <p:sldId id="360" r:id="rId7"/>
    <p:sldId id="361" r:id="rId8"/>
    <p:sldId id="362" r:id="rId9"/>
    <p:sldId id="363" r:id="rId10"/>
    <p:sldId id="369" r:id="rId11"/>
    <p:sldId id="370" r:id="rId12"/>
    <p:sldId id="372" r:id="rId13"/>
    <p:sldId id="374" r:id="rId14"/>
    <p:sldId id="375" r:id="rId15"/>
    <p:sldId id="376" r:id="rId16"/>
    <p:sldId id="377" r:id="rId17"/>
    <p:sldId id="382" r:id="rId18"/>
    <p:sldId id="383" r:id="rId19"/>
    <p:sldId id="378" r:id="rId20"/>
  </p:sldIdLst>
  <p:sldSz cx="9144000" cy="6858000" type="screen4x3"/>
  <p:notesSz cx="7099300" cy="102235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91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rh\FAKU01$\Documents\Artiklar-Konferenser-Kurser\IRCOBI%202013\Whiplashpaper\Whiplashanalys%20IRCOBI%20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335482926139531E-2"/>
          <c:y val="5.1004589233674888E-2"/>
          <c:w val="0.85889535001161499"/>
          <c:h val="0.79386286139146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Blad1!$N$55</c:f>
              <c:strCache>
                <c:ptCount val="1"/>
                <c:pt idx="0">
                  <c:v>Male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Blad1!$P$58:$P$60</c:f>
                <c:numCache>
                  <c:formatCode>General</c:formatCode>
                  <c:ptCount val="3"/>
                  <c:pt idx="0">
                    <c:v>1.6</c:v>
                  </c:pt>
                  <c:pt idx="1">
                    <c:v>1.4</c:v>
                  </c:pt>
                  <c:pt idx="2">
                    <c:v>1</c:v>
                  </c:pt>
                </c:numCache>
              </c:numRef>
            </c:plus>
            <c:minus>
              <c:numRef>
                <c:f>Blad1!$P$58:$P$60</c:f>
                <c:numCache>
                  <c:formatCode>General</c:formatCode>
                  <c:ptCount val="3"/>
                  <c:pt idx="0">
                    <c:v>1.6</c:v>
                  </c:pt>
                  <c:pt idx="1">
                    <c:v>1.4</c:v>
                  </c:pt>
                  <c:pt idx="2">
                    <c:v>1</c:v>
                  </c:pt>
                </c:numCache>
              </c:numRef>
            </c:minus>
          </c:errBars>
          <c:cat>
            <c:strRef>
              <c:f>Blad1!$A$58:$A$60</c:f>
              <c:strCache>
                <c:ptCount val="3"/>
                <c:pt idx="0">
                  <c:v>WIL + Whips</c:v>
                </c:pt>
                <c:pt idx="1">
                  <c:v>RHR all</c:v>
                </c:pt>
                <c:pt idx="2">
                  <c:v>Standard seats</c:v>
                </c:pt>
              </c:strCache>
            </c:strRef>
          </c:cat>
          <c:val>
            <c:numRef>
              <c:f>Blad1!$N$58:$N$60</c:f>
              <c:numCache>
                <c:formatCode>General</c:formatCode>
                <c:ptCount val="3"/>
                <c:pt idx="0">
                  <c:v>3.6</c:v>
                </c:pt>
                <c:pt idx="1">
                  <c:v>1.9000000000000001</c:v>
                </c:pt>
                <c:pt idx="2">
                  <c:v>6.8</c:v>
                </c:pt>
              </c:numCache>
            </c:numRef>
          </c:val>
        </c:ser>
        <c:ser>
          <c:idx val="1"/>
          <c:order val="1"/>
          <c:tx>
            <c:strRef>
              <c:f>Blad1!$Q$55</c:f>
              <c:strCache>
                <c:ptCount val="1"/>
                <c:pt idx="0">
                  <c:v>Female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Blad1!$S$58:$S$60</c:f>
                <c:numCache>
                  <c:formatCode>General</c:formatCode>
                  <c:ptCount val="3"/>
                  <c:pt idx="0">
                    <c:v>1.5</c:v>
                  </c:pt>
                  <c:pt idx="1">
                    <c:v>3.5</c:v>
                  </c:pt>
                  <c:pt idx="2">
                    <c:v>1.1000000000000001</c:v>
                  </c:pt>
                </c:numCache>
              </c:numRef>
            </c:plus>
            <c:minus>
              <c:numRef>
                <c:f>Blad1!$S$58:$S$60</c:f>
                <c:numCache>
                  <c:formatCode>General</c:formatCode>
                  <c:ptCount val="3"/>
                  <c:pt idx="0">
                    <c:v>1.5</c:v>
                  </c:pt>
                  <c:pt idx="1">
                    <c:v>3.5</c:v>
                  </c:pt>
                  <c:pt idx="2">
                    <c:v>1.1000000000000001</c:v>
                  </c:pt>
                </c:numCache>
              </c:numRef>
            </c:minus>
          </c:errBars>
          <c:cat>
            <c:strRef>
              <c:f>Blad1!$A$58:$A$60</c:f>
              <c:strCache>
                <c:ptCount val="3"/>
                <c:pt idx="0">
                  <c:v>WIL + Whips</c:v>
                </c:pt>
                <c:pt idx="1">
                  <c:v>RHR all</c:v>
                </c:pt>
                <c:pt idx="2">
                  <c:v>Standard seats</c:v>
                </c:pt>
              </c:strCache>
            </c:strRef>
          </c:cat>
          <c:val>
            <c:numRef>
              <c:f>Blad1!$Q$58:$Q$60</c:f>
              <c:numCache>
                <c:formatCode>General</c:formatCode>
                <c:ptCount val="3"/>
                <c:pt idx="0">
                  <c:v>4.3</c:v>
                </c:pt>
                <c:pt idx="1">
                  <c:v>10.1</c:v>
                </c:pt>
                <c:pt idx="2">
                  <c:v>8.9</c:v>
                </c:pt>
              </c:numCache>
            </c:numRef>
          </c:val>
        </c:ser>
        <c:ser>
          <c:idx val="2"/>
          <c:order val="2"/>
          <c:tx>
            <c:strRef>
              <c:f>Blad1!$K$55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B0CB0B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Blad1!$M$58:$M$60</c:f>
                <c:numCache>
                  <c:formatCode>General</c:formatCode>
                  <c:ptCount val="3"/>
                  <c:pt idx="0">
                    <c:v>1.1000000000000001</c:v>
                  </c:pt>
                  <c:pt idx="1">
                    <c:v>1.7</c:v>
                  </c:pt>
                  <c:pt idx="2">
                    <c:v>0.70000000000000007</c:v>
                  </c:pt>
                </c:numCache>
              </c:numRef>
            </c:plus>
            <c:minus>
              <c:numRef>
                <c:f>Blad1!$M$58:$M$60</c:f>
                <c:numCache>
                  <c:formatCode>General</c:formatCode>
                  <c:ptCount val="3"/>
                  <c:pt idx="0">
                    <c:v>1.1000000000000001</c:v>
                  </c:pt>
                  <c:pt idx="1">
                    <c:v>1.7</c:v>
                  </c:pt>
                  <c:pt idx="2">
                    <c:v>0.70000000000000007</c:v>
                  </c:pt>
                </c:numCache>
              </c:numRef>
            </c:minus>
          </c:errBars>
          <c:cat>
            <c:strRef>
              <c:f>Blad1!$A$58:$A$60</c:f>
              <c:strCache>
                <c:ptCount val="3"/>
                <c:pt idx="0">
                  <c:v>WIL + Whips</c:v>
                </c:pt>
                <c:pt idx="1">
                  <c:v>RHR all</c:v>
                </c:pt>
                <c:pt idx="2">
                  <c:v>Standard seats</c:v>
                </c:pt>
              </c:strCache>
            </c:strRef>
          </c:cat>
          <c:val>
            <c:numRef>
              <c:f>Blad1!$K$58:$K$60</c:f>
              <c:numCache>
                <c:formatCode>General</c:formatCode>
                <c:ptCount val="3"/>
                <c:pt idx="0">
                  <c:v>3.9</c:v>
                </c:pt>
                <c:pt idx="1">
                  <c:v>5.0999999999999996</c:v>
                </c:pt>
                <c:pt idx="2">
                  <c:v>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5337320"/>
        <c:axId val="265947952"/>
      </c:barChart>
      <c:catAx>
        <c:axId val="265337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5947952"/>
        <c:crosses val="autoZero"/>
        <c:auto val="1"/>
        <c:lblAlgn val="ctr"/>
        <c:lblOffset val="100"/>
        <c:noMultiLvlLbl val="0"/>
      </c:catAx>
      <c:valAx>
        <c:axId val="265947952"/>
        <c:scaling>
          <c:orientation val="minMax"/>
          <c:max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5337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165419947506571"/>
          <c:y val="1.6195209079333066E-2"/>
          <c:w val="0.74896324650796364"/>
          <c:h val="0.1532853187252699"/>
        </c:manualLayout>
      </c:layout>
      <c:overlay val="0"/>
      <c:txPr>
        <a:bodyPr/>
        <a:lstStyle/>
        <a:p>
          <a:pPr>
            <a:defRPr sz="2800"/>
          </a:pPr>
          <a:endParaRPr lang="sv-SE"/>
        </a:p>
      </c:txPr>
    </c:legend>
    <c:plotVisOnly val="1"/>
    <c:dispBlanksAs val="gap"/>
    <c:showDLblsOverMax val="0"/>
  </c:chart>
  <c:txPr>
    <a:bodyPr/>
    <a:lstStyle/>
    <a:p>
      <a:pPr>
        <a:defRPr sz="2400"/>
      </a:pPr>
      <a:endParaRPr lang="sv-S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8A41D432-00F5-408A-BCE1-542E94F892A3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FA6BB1C0-7273-4789-8186-93200C52E0D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7431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38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v-SE" smtClean="0"/>
              <a:t>Lite statistik för Sverige…</a:t>
            </a:r>
          </a:p>
          <a:p>
            <a:r>
              <a:rPr lang="sv-SE" smtClean="0"/>
              <a:t> - Varje år anmäls 30 000 personer nackbesvär efter bilkollision</a:t>
            </a:r>
          </a:p>
          <a:p>
            <a:r>
              <a:rPr lang="sv-SE" smtClean="0"/>
              <a:t> Av dessa får </a:t>
            </a:r>
          </a:p>
          <a:p>
            <a:r>
              <a:rPr lang="sv-SE" smtClean="0"/>
              <a:t> - 1500 en invaliditetsgrad på mer än 10%</a:t>
            </a:r>
          </a:p>
          <a:p>
            <a:r>
              <a:rPr lang="sv-SE" smtClean="0"/>
              <a:t> - och 500 blir helt arbetsoförmögna</a:t>
            </a:r>
          </a:p>
          <a:p>
            <a:r>
              <a:rPr lang="sv-SE" smtClean="0"/>
              <a:t>Kostnaden för svenska samhället överstiger 4 miljarder kronor</a:t>
            </a:r>
          </a:p>
          <a:p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269738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v-SE" smtClean="0"/>
              <a:t>Kvinnor har upp till 3 gånger högre risk för whiplash-skada jämfört med män.</a:t>
            </a:r>
          </a:p>
          <a:p>
            <a:r>
              <a:rPr lang="sv-SE" smtClean="0"/>
              <a:t>I den här figuren har jag sammanställt risken för kvinnor jämfört med män för en rad studier under 40 år – från 1969 till 2009. </a:t>
            </a:r>
          </a:p>
          <a:p>
            <a:r>
              <a:rPr lang="sv-SE" smtClean="0"/>
              <a:t>Männen är här representerade av en horisontell linje = 1.</a:t>
            </a:r>
          </a:p>
          <a:p>
            <a:r>
              <a:rPr lang="sv-SE" smtClean="0"/>
              <a:t>I den första studien från Kihlberg (1969) är risken alltså dubbelt så stor för kvinnorna jämfört med männen.</a:t>
            </a:r>
          </a:p>
          <a:p>
            <a:r>
              <a:rPr lang="sv-SE" smtClean="0"/>
              <a:t>I studien från Krafft m fl (2003) ser ni att kvinnorna hade en 3 gånger så hög risk.</a:t>
            </a:r>
          </a:p>
        </p:txBody>
      </p:sp>
    </p:spTree>
    <p:extLst>
      <p:ext uri="{BB962C8B-B14F-4D97-AF65-F5344CB8AC3E}">
        <p14:creationId xmlns:p14="http://schemas.microsoft.com/office/powerpoint/2010/main" val="1150319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3229977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78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13367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4150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10511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48" name="Rectangle 212"/>
          <p:cNvSpPr>
            <a:spLocks noGrp="1" noChangeArrowheads="1"/>
          </p:cNvSpPr>
          <p:nvPr>
            <p:ph type="ctrTitle"/>
          </p:nvPr>
        </p:nvSpPr>
        <p:spPr>
          <a:xfrm>
            <a:off x="682625" y="3159125"/>
            <a:ext cx="5184775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sv-SE" noProof="0" smtClean="0"/>
              <a:t>Klicka här för att ändra format</a:t>
            </a:r>
          </a:p>
        </p:txBody>
      </p:sp>
      <p:sp>
        <p:nvSpPr>
          <p:cNvPr id="219349" name="Rectangle 213"/>
          <p:cNvSpPr>
            <a:spLocks noGrp="1" noChangeArrowheads="1"/>
          </p:cNvSpPr>
          <p:nvPr>
            <p:ph type="subTitle" idx="1"/>
          </p:nvPr>
        </p:nvSpPr>
        <p:spPr>
          <a:xfrm>
            <a:off x="682625" y="4633913"/>
            <a:ext cx="5184775" cy="1235075"/>
          </a:xfrm>
        </p:spPr>
        <p:txBody>
          <a:bodyPr/>
          <a:lstStyle>
            <a:lvl1pPr>
              <a:defRPr sz="2000">
                <a:solidFill>
                  <a:srgbClr val="EB0000"/>
                </a:solidFill>
              </a:defRPr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  <p:sp>
        <p:nvSpPr>
          <p:cNvPr id="219350" name="Rectangle 214"/>
          <p:cNvSpPr>
            <a:spLocks noGrp="1" noChangeArrowheads="1"/>
          </p:cNvSpPr>
          <p:nvPr>
            <p:ph type="dt" sz="half" idx="2"/>
          </p:nvPr>
        </p:nvSpPr>
        <p:spPr>
          <a:xfrm>
            <a:off x="581025" y="6562213"/>
            <a:ext cx="1020763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219351" name="Rectangle 215"/>
          <p:cNvSpPr>
            <a:spLocks noGrp="1" noChangeArrowheads="1"/>
          </p:cNvSpPr>
          <p:nvPr>
            <p:ph type="ftr" sz="quarter" idx="3"/>
          </p:nvPr>
        </p:nvSpPr>
        <p:spPr>
          <a:xfrm>
            <a:off x="2263775" y="6562213"/>
            <a:ext cx="2895600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219352" name="Rectangle 2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627188" y="6562213"/>
            <a:ext cx="614362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  <p:pic>
        <p:nvPicPr>
          <p:cNvPr id="2051" name="Picture 3" descr="K:\Grafisk profil\Loggor\vti_logo_R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536405"/>
            <a:ext cx="2166888" cy="146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Freeform 169"/>
          <p:cNvSpPr>
            <a:spLocks/>
          </p:cNvSpPr>
          <p:nvPr/>
        </p:nvSpPr>
        <p:spPr bwMode="auto">
          <a:xfrm>
            <a:off x="5827713" y="46038"/>
            <a:ext cx="3313113" cy="6780213"/>
          </a:xfrm>
          <a:custGeom>
            <a:avLst/>
            <a:gdLst>
              <a:gd name="T0" fmla="*/ 971 w 1030"/>
              <a:gd name="T1" fmla="*/ 0 h 2107"/>
              <a:gd name="T2" fmla="*/ 262 w 1030"/>
              <a:gd name="T3" fmla="*/ 0 h 2107"/>
              <a:gd name="T4" fmla="*/ 178 w 1030"/>
              <a:gd name="T5" fmla="*/ 2107 h 2107"/>
              <a:gd name="T6" fmla="*/ 971 w 1030"/>
              <a:gd name="T7" fmla="*/ 2107 h 2107"/>
              <a:gd name="T8" fmla="*/ 1030 w 1030"/>
              <a:gd name="T9" fmla="*/ 2048 h 2107"/>
              <a:gd name="T10" fmla="*/ 1030 w 1030"/>
              <a:gd name="T11" fmla="*/ 60 h 2107"/>
              <a:gd name="T12" fmla="*/ 971 w 1030"/>
              <a:gd name="T13" fmla="*/ 0 h 2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0" h="2107">
                <a:moveTo>
                  <a:pt x="971" y="0"/>
                </a:moveTo>
                <a:cubicBezTo>
                  <a:pt x="262" y="0"/>
                  <a:pt x="262" y="0"/>
                  <a:pt x="262" y="0"/>
                </a:cubicBezTo>
                <a:cubicBezTo>
                  <a:pt x="114" y="690"/>
                  <a:pt x="0" y="1339"/>
                  <a:pt x="178" y="2107"/>
                </a:cubicBezTo>
                <a:cubicBezTo>
                  <a:pt x="971" y="2107"/>
                  <a:pt x="971" y="2107"/>
                  <a:pt x="971" y="2107"/>
                </a:cubicBezTo>
                <a:cubicBezTo>
                  <a:pt x="1004" y="2107"/>
                  <a:pt x="1030" y="2080"/>
                  <a:pt x="1030" y="2048"/>
                </a:cubicBezTo>
                <a:cubicBezTo>
                  <a:pt x="1030" y="60"/>
                  <a:pt x="1030" y="60"/>
                  <a:pt x="1030" y="60"/>
                </a:cubicBezTo>
                <a:cubicBezTo>
                  <a:pt x="1030" y="27"/>
                  <a:pt x="1004" y="0"/>
                  <a:pt x="971" y="0"/>
                </a:cubicBezTo>
                <a:close/>
              </a:path>
            </a:pathLst>
          </a:custGeom>
          <a:solidFill>
            <a:srgbClr val="EB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v-SE"/>
          </a:p>
        </p:txBody>
      </p:sp>
      <p:pic>
        <p:nvPicPr>
          <p:cNvPr id="52" name="Picture 171" descr="linjer_v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1" y="0"/>
            <a:ext cx="165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3" descr="bac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81025" y="6574088"/>
            <a:ext cx="1020763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263775" y="6562213"/>
            <a:ext cx="2895600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627188" y="6562213"/>
            <a:ext cx="614362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2085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3579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6019800" cy="5357899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81025" y="6574088"/>
            <a:ext cx="1020763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263775" y="6562213"/>
            <a:ext cx="2895600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627188" y="6562213"/>
            <a:ext cx="614362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376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650875"/>
            <a:ext cx="8229600" cy="11128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458788" y="1860550"/>
            <a:ext cx="8229600" cy="4008438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FC3A8-1180-4031-A3BE-754327A3D50B}" type="datetimeFigureOut">
              <a:rPr lang="sv-SE"/>
              <a:pPr>
                <a:defRPr/>
              </a:pPr>
              <a:t>2013-11-16</a:t>
            </a:fld>
            <a:endParaRPr lang="sv-SE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98AC9-FDF3-4D8D-B9E5-C563CC1C185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1574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650875"/>
            <a:ext cx="8229600" cy="11128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458788" y="1860550"/>
            <a:ext cx="8229600" cy="4008438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9B223-9F73-4593-81CF-833AAC107C84}" type="datetimeFigureOut">
              <a:rPr lang="sv-SE"/>
              <a:pPr>
                <a:defRPr/>
              </a:pPr>
              <a:t>2013-11-16</a:t>
            </a:fld>
            <a:endParaRPr lang="sv-SE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18786-C214-4A61-B3BA-C7C41A257BA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751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85800" y="908050"/>
            <a:ext cx="7772400" cy="51847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650631" y="6669088"/>
            <a:ext cx="1661746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109546" y="6669088"/>
            <a:ext cx="289560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Astrid Linder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6566389" y="6669088"/>
            <a:ext cx="1905000" cy="188912"/>
          </a:xfrm>
        </p:spPr>
        <p:txBody>
          <a:bodyPr/>
          <a:lstStyle>
            <a:lvl1pPr>
              <a:defRPr/>
            </a:lvl1pPr>
          </a:lstStyle>
          <a:p>
            <a:fld id="{45D71810-F0ED-4276-A573-0993418C481E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312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8958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8788" y="1376771"/>
            <a:ext cx="6634162" cy="4277779"/>
          </a:xfrm>
        </p:spPr>
        <p:txBody>
          <a:bodyPr/>
          <a:lstStyle>
            <a:lvl2pPr marL="0" indent="357188">
              <a:defRPr/>
            </a:lvl2pPr>
            <a:lvl3pPr marL="0" indent="357188">
              <a:defRPr/>
            </a:lvl3pPr>
            <a:lvl4pPr marL="0" indent="357188">
              <a:defRPr/>
            </a:lvl4pPr>
            <a:lvl5pPr marL="0" indent="357188">
              <a:defRPr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81025" y="6574088"/>
            <a:ext cx="1020763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263775" y="6562213"/>
            <a:ext cx="2895600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627188" y="6562213"/>
            <a:ext cx="614362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7162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39391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43894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81025" y="6574088"/>
            <a:ext cx="1020763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263775" y="6562213"/>
            <a:ext cx="2895600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627188" y="6562213"/>
            <a:ext cx="614362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1849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8788" y="1297781"/>
            <a:ext cx="3240087" cy="4435475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3851275" y="1297781"/>
            <a:ext cx="3241675" cy="4435475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581025" y="6574088"/>
            <a:ext cx="1020763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2263775" y="6562213"/>
            <a:ext cx="2895600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1627188" y="6562213"/>
            <a:ext cx="614362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8958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1636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27952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191683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998538" indent="0">
              <a:buNone/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27952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191928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581025" y="6574088"/>
            <a:ext cx="1020763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2263775" y="6562213"/>
            <a:ext cx="2895600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1627188" y="6562213"/>
            <a:ext cx="614362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8958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302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581025" y="6574088"/>
            <a:ext cx="1020763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2263775" y="6562213"/>
            <a:ext cx="2895600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1627188" y="6562213"/>
            <a:ext cx="614362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588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581025" y="6574088"/>
            <a:ext cx="1020763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2263775" y="6562213"/>
            <a:ext cx="2895600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1627188" y="6562213"/>
            <a:ext cx="614362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3530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0427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110427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226632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581025" y="6574088"/>
            <a:ext cx="1020763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2263775" y="6562213"/>
            <a:ext cx="2895600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1627188" y="6562213"/>
            <a:ext cx="614362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2857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529776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110993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86449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581025" y="6574088"/>
            <a:ext cx="1020763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2263775" y="6562213"/>
            <a:ext cx="2895600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1627188" y="6562213"/>
            <a:ext cx="614362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556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" y="6408000"/>
            <a:ext cx="9108504" cy="450000"/>
          </a:xfrm>
          <a:prstGeom prst="rect">
            <a:avLst/>
          </a:prstGeom>
          <a:solidFill>
            <a:srgbClr val="EB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h="10795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21812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140" y="1556792"/>
            <a:ext cx="8058943" cy="430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18125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227930"/>
            <a:ext cx="8060531" cy="111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9714" y="6536581"/>
            <a:ext cx="1020763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86C49CAF-65B8-40E9-BB70-E8002F1B4BE8}" type="datetimeFigureOut">
              <a:rPr lang="sv-SE" smtClean="0"/>
              <a:t>2013-11-16</a:t>
            </a:fld>
            <a:endParaRPr lang="sv-SE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2464" y="6536581"/>
            <a:ext cx="2895600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15877" y="6536581"/>
            <a:ext cx="61436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BE87389C-1D03-4AE8-9348-8704AF456BDF}" type="slidenum">
              <a:rPr lang="sv-SE" smtClean="0"/>
              <a:t>‹#›</a:t>
            </a:fld>
            <a:endParaRPr lang="sv-SE"/>
          </a:p>
        </p:txBody>
      </p:sp>
      <p:sp>
        <p:nvSpPr>
          <p:cNvPr id="3" name="Rektangel 2"/>
          <p:cNvSpPr/>
          <p:nvPr/>
        </p:nvSpPr>
        <p:spPr bwMode="auto">
          <a:xfrm>
            <a:off x="7164288" y="6373454"/>
            <a:ext cx="1435795" cy="5119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2" name="Group 6"/>
          <p:cNvGrpSpPr>
            <a:grpSpLocks noChangeAspect="1"/>
          </p:cNvGrpSpPr>
          <p:nvPr/>
        </p:nvGrpSpPr>
        <p:grpSpPr bwMode="auto">
          <a:xfrm>
            <a:off x="7643212" y="6399368"/>
            <a:ext cx="477946" cy="342000"/>
            <a:chOff x="1536" y="-903"/>
            <a:chExt cx="876" cy="589"/>
          </a:xfrm>
        </p:grpSpPr>
        <p:sp>
          <p:nvSpPr>
            <p:cNvPr id="23" name="Freeform 7"/>
            <p:cNvSpPr>
              <a:spLocks/>
            </p:cNvSpPr>
            <p:nvPr/>
          </p:nvSpPr>
          <p:spPr bwMode="black">
            <a:xfrm>
              <a:off x="1536" y="-753"/>
              <a:ext cx="435" cy="439"/>
            </a:xfrm>
            <a:custGeom>
              <a:avLst/>
              <a:gdLst>
                <a:gd name="T0" fmla="*/ 838 w 870"/>
                <a:gd name="T1" fmla="*/ 0 h 879"/>
                <a:gd name="T2" fmla="*/ 656 w 870"/>
                <a:gd name="T3" fmla="*/ 0 h 879"/>
                <a:gd name="T4" fmla="*/ 654 w 870"/>
                <a:gd name="T5" fmla="*/ 4 h 879"/>
                <a:gd name="T6" fmla="*/ 649 w 870"/>
                <a:gd name="T7" fmla="*/ 17 h 879"/>
                <a:gd name="T8" fmla="*/ 642 w 870"/>
                <a:gd name="T9" fmla="*/ 38 h 879"/>
                <a:gd name="T10" fmla="*/ 632 w 870"/>
                <a:gd name="T11" fmla="*/ 65 h 879"/>
                <a:gd name="T12" fmla="*/ 620 w 870"/>
                <a:gd name="T13" fmla="*/ 97 h 879"/>
                <a:gd name="T14" fmla="*/ 605 w 870"/>
                <a:gd name="T15" fmla="*/ 132 h 879"/>
                <a:gd name="T16" fmla="*/ 592 w 870"/>
                <a:gd name="T17" fmla="*/ 172 h 879"/>
                <a:gd name="T18" fmla="*/ 575 w 870"/>
                <a:gd name="T19" fmla="*/ 216 h 879"/>
                <a:gd name="T20" fmla="*/ 558 w 870"/>
                <a:gd name="T21" fmla="*/ 260 h 879"/>
                <a:gd name="T22" fmla="*/ 541 w 870"/>
                <a:gd name="T23" fmla="*/ 306 h 879"/>
                <a:gd name="T24" fmla="*/ 524 w 870"/>
                <a:gd name="T25" fmla="*/ 351 h 879"/>
                <a:gd name="T26" fmla="*/ 507 w 870"/>
                <a:gd name="T27" fmla="*/ 397 h 879"/>
                <a:gd name="T28" fmla="*/ 492 w 870"/>
                <a:gd name="T29" fmla="*/ 439 h 879"/>
                <a:gd name="T30" fmla="*/ 477 w 870"/>
                <a:gd name="T31" fmla="*/ 478 h 879"/>
                <a:gd name="T32" fmla="*/ 464 w 870"/>
                <a:gd name="T33" fmla="*/ 515 h 879"/>
                <a:gd name="T34" fmla="*/ 452 w 870"/>
                <a:gd name="T35" fmla="*/ 545 h 879"/>
                <a:gd name="T36" fmla="*/ 442 w 870"/>
                <a:gd name="T37" fmla="*/ 570 h 879"/>
                <a:gd name="T38" fmla="*/ 435 w 870"/>
                <a:gd name="T39" fmla="*/ 589 h 879"/>
                <a:gd name="T40" fmla="*/ 428 w 870"/>
                <a:gd name="T41" fmla="*/ 570 h 879"/>
                <a:gd name="T42" fmla="*/ 418 w 870"/>
                <a:gd name="T43" fmla="*/ 545 h 879"/>
                <a:gd name="T44" fmla="*/ 408 w 870"/>
                <a:gd name="T45" fmla="*/ 515 h 879"/>
                <a:gd name="T46" fmla="*/ 394 w 870"/>
                <a:gd name="T47" fmla="*/ 478 h 879"/>
                <a:gd name="T48" fmla="*/ 379 w 870"/>
                <a:gd name="T49" fmla="*/ 439 h 879"/>
                <a:gd name="T50" fmla="*/ 362 w 870"/>
                <a:gd name="T51" fmla="*/ 397 h 879"/>
                <a:gd name="T52" fmla="*/ 346 w 870"/>
                <a:gd name="T53" fmla="*/ 351 h 879"/>
                <a:gd name="T54" fmla="*/ 329 w 870"/>
                <a:gd name="T55" fmla="*/ 306 h 879"/>
                <a:gd name="T56" fmla="*/ 312 w 870"/>
                <a:gd name="T57" fmla="*/ 260 h 879"/>
                <a:gd name="T58" fmla="*/ 295 w 870"/>
                <a:gd name="T59" fmla="*/ 216 h 879"/>
                <a:gd name="T60" fmla="*/ 278 w 870"/>
                <a:gd name="T61" fmla="*/ 172 h 879"/>
                <a:gd name="T62" fmla="*/ 263 w 870"/>
                <a:gd name="T63" fmla="*/ 132 h 879"/>
                <a:gd name="T64" fmla="*/ 249 w 870"/>
                <a:gd name="T65" fmla="*/ 97 h 879"/>
                <a:gd name="T66" fmla="*/ 238 w 870"/>
                <a:gd name="T67" fmla="*/ 65 h 879"/>
                <a:gd name="T68" fmla="*/ 228 w 870"/>
                <a:gd name="T69" fmla="*/ 38 h 879"/>
                <a:gd name="T70" fmla="*/ 221 w 870"/>
                <a:gd name="T71" fmla="*/ 17 h 879"/>
                <a:gd name="T72" fmla="*/ 216 w 870"/>
                <a:gd name="T73" fmla="*/ 4 h 879"/>
                <a:gd name="T74" fmla="*/ 214 w 870"/>
                <a:gd name="T75" fmla="*/ 0 h 879"/>
                <a:gd name="T76" fmla="*/ 0 w 870"/>
                <a:gd name="T77" fmla="*/ 0 h 879"/>
                <a:gd name="T78" fmla="*/ 295 w 870"/>
                <a:gd name="T79" fmla="*/ 779 h 879"/>
                <a:gd name="T80" fmla="*/ 312 w 870"/>
                <a:gd name="T81" fmla="*/ 815 h 879"/>
                <a:gd name="T82" fmla="*/ 330 w 870"/>
                <a:gd name="T83" fmla="*/ 842 h 879"/>
                <a:gd name="T84" fmla="*/ 352 w 870"/>
                <a:gd name="T85" fmla="*/ 860 h 879"/>
                <a:gd name="T86" fmla="*/ 378 w 870"/>
                <a:gd name="T87" fmla="*/ 870 h 879"/>
                <a:gd name="T88" fmla="*/ 405 w 870"/>
                <a:gd name="T89" fmla="*/ 877 h 879"/>
                <a:gd name="T90" fmla="*/ 433 w 870"/>
                <a:gd name="T91" fmla="*/ 879 h 879"/>
                <a:gd name="T92" fmla="*/ 464 w 870"/>
                <a:gd name="T93" fmla="*/ 877 h 879"/>
                <a:gd name="T94" fmla="*/ 491 w 870"/>
                <a:gd name="T95" fmla="*/ 870 h 879"/>
                <a:gd name="T96" fmla="*/ 516 w 870"/>
                <a:gd name="T97" fmla="*/ 860 h 879"/>
                <a:gd name="T98" fmla="*/ 536 w 870"/>
                <a:gd name="T99" fmla="*/ 842 h 879"/>
                <a:gd name="T100" fmla="*/ 556 w 870"/>
                <a:gd name="T101" fmla="*/ 815 h 879"/>
                <a:gd name="T102" fmla="*/ 573 w 870"/>
                <a:gd name="T103" fmla="*/ 779 h 879"/>
                <a:gd name="T104" fmla="*/ 870 w 870"/>
                <a:gd name="T105" fmla="*/ 0 h 879"/>
                <a:gd name="T106" fmla="*/ 838 w 870"/>
                <a:gd name="T107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70" h="879">
                  <a:moveTo>
                    <a:pt x="838" y="0"/>
                  </a:moveTo>
                  <a:lnTo>
                    <a:pt x="656" y="0"/>
                  </a:lnTo>
                  <a:lnTo>
                    <a:pt x="654" y="4"/>
                  </a:lnTo>
                  <a:lnTo>
                    <a:pt x="649" y="17"/>
                  </a:lnTo>
                  <a:lnTo>
                    <a:pt x="642" y="38"/>
                  </a:lnTo>
                  <a:lnTo>
                    <a:pt x="632" y="65"/>
                  </a:lnTo>
                  <a:lnTo>
                    <a:pt x="620" y="97"/>
                  </a:lnTo>
                  <a:lnTo>
                    <a:pt x="605" y="132"/>
                  </a:lnTo>
                  <a:lnTo>
                    <a:pt x="592" y="172"/>
                  </a:lnTo>
                  <a:lnTo>
                    <a:pt x="575" y="216"/>
                  </a:lnTo>
                  <a:lnTo>
                    <a:pt x="558" y="260"/>
                  </a:lnTo>
                  <a:lnTo>
                    <a:pt x="541" y="306"/>
                  </a:lnTo>
                  <a:lnTo>
                    <a:pt x="524" y="351"/>
                  </a:lnTo>
                  <a:lnTo>
                    <a:pt x="507" y="397"/>
                  </a:lnTo>
                  <a:lnTo>
                    <a:pt x="492" y="439"/>
                  </a:lnTo>
                  <a:lnTo>
                    <a:pt x="477" y="478"/>
                  </a:lnTo>
                  <a:lnTo>
                    <a:pt x="464" y="515"/>
                  </a:lnTo>
                  <a:lnTo>
                    <a:pt x="452" y="545"/>
                  </a:lnTo>
                  <a:lnTo>
                    <a:pt x="442" y="570"/>
                  </a:lnTo>
                  <a:lnTo>
                    <a:pt x="435" y="589"/>
                  </a:lnTo>
                  <a:lnTo>
                    <a:pt x="428" y="570"/>
                  </a:lnTo>
                  <a:lnTo>
                    <a:pt x="418" y="545"/>
                  </a:lnTo>
                  <a:lnTo>
                    <a:pt x="408" y="515"/>
                  </a:lnTo>
                  <a:lnTo>
                    <a:pt x="394" y="478"/>
                  </a:lnTo>
                  <a:lnTo>
                    <a:pt x="379" y="439"/>
                  </a:lnTo>
                  <a:lnTo>
                    <a:pt x="362" y="397"/>
                  </a:lnTo>
                  <a:lnTo>
                    <a:pt x="346" y="351"/>
                  </a:lnTo>
                  <a:lnTo>
                    <a:pt x="329" y="306"/>
                  </a:lnTo>
                  <a:lnTo>
                    <a:pt x="312" y="260"/>
                  </a:lnTo>
                  <a:lnTo>
                    <a:pt x="295" y="216"/>
                  </a:lnTo>
                  <a:lnTo>
                    <a:pt x="278" y="172"/>
                  </a:lnTo>
                  <a:lnTo>
                    <a:pt x="263" y="132"/>
                  </a:lnTo>
                  <a:lnTo>
                    <a:pt x="249" y="97"/>
                  </a:lnTo>
                  <a:lnTo>
                    <a:pt x="238" y="65"/>
                  </a:lnTo>
                  <a:lnTo>
                    <a:pt x="228" y="38"/>
                  </a:lnTo>
                  <a:lnTo>
                    <a:pt x="221" y="17"/>
                  </a:lnTo>
                  <a:lnTo>
                    <a:pt x="216" y="4"/>
                  </a:lnTo>
                  <a:lnTo>
                    <a:pt x="214" y="0"/>
                  </a:lnTo>
                  <a:lnTo>
                    <a:pt x="0" y="0"/>
                  </a:lnTo>
                  <a:lnTo>
                    <a:pt x="295" y="779"/>
                  </a:lnTo>
                  <a:lnTo>
                    <a:pt x="312" y="815"/>
                  </a:lnTo>
                  <a:lnTo>
                    <a:pt x="330" y="842"/>
                  </a:lnTo>
                  <a:lnTo>
                    <a:pt x="352" y="860"/>
                  </a:lnTo>
                  <a:lnTo>
                    <a:pt x="378" y="870"/>
                  </a:lnTo>
                  <a:lnTo>
                    <a:pt x="405" y="877"/>
                  </a:lnTo>
                  <a:lnTo>
                    <a:pt x="433" y="879"/>
                  </a:lnTo>
                  <a:lnTo>
                    <a:pt x="464" y="877"/>
                  </a:lnTo>
                  <a:lnTo>
                    <a:pt x="491" y="870"/>
                  </a:lnTo>
                  <a:lnTo>
                    <a:pt x="516" y="860"/>
                  </a:lnTo>
                  <a:lnTo>
                    <a:pt x="536" y="842"/>
                  </a:lnTo>
                  <a:lnTo>
                    <a:pt x="556" y="815"/>
                  </a:lnTo>
                  <a:lnTo>
                    <a:pt x="573" y="779"/>
                  </a:lnTo>
                  <a:lnTo>
                    <a:pt x="870" y="0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EA0D0A"/>
            </a:solidFill>
            <a:ln w="0">
              <a:solidFill>
                <a:srgbClr val="EA0D0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black">
            <a:xfrm>
              <a:off x="2009" y="-857"/>
              <a:ext cx="247" cy="543"/>
            </a:xfrm>
            <a:custGeom>
              <a:avLst/>
              <a:gdLst>
                <a:gd name="T0" fmla="*/ 0 w 496"/>
                <a:gd name="T1" fmla="*/ 0 h 1086"/>
                <a:gd name="T2" fmla="*/ 3 w 496"/>
                <a:gd name="T3" fmla="*/ 852 h 1086"/>
                <a:gd name="T4" fmla="*/ 32 w 496"/>
                <a:gd name="T5" fmla="*/ 949 h 1086"/>
                <a:gd name="T6" fmla="*/ 88 w 496"/>
                <a:gd name="T7" fmla="*/ 1024 h 1086"/>
                <a:gd name="T8" fmla="*/ 167 w 496"/>
                <a:gd name="T9" fmla="*/ 1069 h 1086"/>
                <a:gd name="T10" fmla="*/ 268 w 496"/>
                <a:gd name="T11" fmla="*/ 1086 h 1086"/>
                <a:gd name="T12" fmla="*/ 496 w 496"/>
                <a:gd name="T13" fmla="*/ 895 h 1086"/>
                <a:gd name="T14" fmla="*/ 258 w 496"/>
                <a:gd name="T15" fmla="*/ 894 h 1086"/>
                <a:gd name="T16" fmla="*/ 216 w 496"/>
                <a:gd name="T17" fmla="*/ 879 h 1086"/>
                <a:gd name="T18" fmla="*/ 199 w 496"/>
                <a:gd name="T19" fmla="*/ 841 h 1086"/>
                <a:gd name="T20" fmla="*/ 197 w 496"/>
                <a:gd name="T21" fmla="*/ 808 h 1086"/>
                <a:gd name="T22" fmla="*/ 197 w 496"/>
                <a:gd name="T23" fmla="*/ 762 h 1086"/>
                <a:gd name="T24" fmla="*/ 197 w 496"/>
                <a:gd name="T25" fmla="*/ 688 h 1086"/>
                <a:gd name="T26" fmla="*/ 197 w 496"/>
                <a:gd name="T27" fmla="*/ 597 h 1086"/>
                <a:gd name="T28" fmla="*/ 197 w 496"/>
                <a:gd name="T29" fmla="*/ 509 h 1086"/>
                <a:gd name="T30" fmla="*/ 197 w 496"/>
                <a:gd name="T31" fmla="*/ 437 h 1086"/>
                <a:gd name="T32" fmla="*/ 197 w 496"/>
                <a:gd name="T33" fmla="*/ 398 h 1086"/>
                <a:gd name="T34" fmla="*/ 236 w 496"/>
                <a:gd name="T35" fmla="*/ 398 h 1086"/>
                <a:gd name="T36" fmla="*/ 304 w 496"/>
                <a:gd name="T37" fmla="*/ 398 h 1086"/>
                <a:gd name="T38" fmla="*/ 380 w 496"/>
                <a:gd name="T39" fmla="*/ 398 h 1086"/>
                <a:gd name="T40" fmla="*/ 447 w 496"/>
                <a:gd name="T41" fmla="*/ 398 h 1086"/>
                <a:gd name="T42" fmla="*/ 489 w 496"/>
                <a:gd name="T43" fmla="*/ 398 h 1086"/>
                <a:gd name="T44" fmla="*/ 496 w 496"/>
                <a:gd name="T45" fmla="*/ 207 h 1086"/>
                <a:gd name="T46" fmla="*/ 472 w 496"/>
                <a:gd name="T47" fmla="*/ 207 h 1086"/>
                <a:gd name="T48" fmla="*/ 415 w 496"/>
                <a:gd name="T49" fmla="*/ 207 h 1086"/>
                <a:gd name="T50" fmla="*/ 341 w 496"/>
                <a:gd name="T51" fmla="*/ 207 h 1086"/>
                <a:gd name="T52" fmla="*/ 268 w 496"/>
                <a:gd name="T53" fmla="*/ 207 h 1086"/>
                <a:gd name="T54" fmla="*/ 213 w 496"/>
                <a:gd name="T55" fmla="*/ 207 h 1086"/>
                <a:gd name="T56" fmla="*/ 197 w 496"/>
                <a:gd name="T57" fmla="*/ 192 h 1086"/>
                <a:gd name="T58" fmla="*/ 197 w 496"/>
                <a:gd name="T59" fmla="*/ 138 h 1086"/>
                <a:gd name="T60" fmla="*/ 197 w 496"/>
                <a:gd name="T61" fmla="*/ 76 h 1086"/>
                <a:gd name="T62" fmla="*/ 197 w 496"/>
                <a:gd name="T63" fmla="*/ 22 h 1086"/>
                <a:gd name="T64" fmla="*/ 197 w 496"/>
                <a:gd name="T65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6" h="1086">
                  <a:moveTo>
                    <a:pt x="175" y="0"/>
                  </a:moveTo>
                  <a:lnTo>
                    <a:pt x="0" y="0"/>
                  </a:lnTo>
                  <a:lnTo>
                    <a:pt x="0" y="794"/>
                  </a:lnTo>
                  <a:lnTo>
                    <a:pt x="3" y="852"/>
                  </a:lnTo>
                  <a:lnTo>
                    <a:pt x="15" y="904"/>
                  </a:lnTo>
                  <a:lnTo>
                    <a:pt x="32" y="949"/>
                  </a:lnTo>
                  <a:lnTo>
                    <a:pt x="57" y="990"/>
                  </a:lnTo>
                  <a:lnTo>
                    <a:pt x="88" y="1024"/>
                  </a:lnTo>
                  <a:lnTo>
                    <a:pt x="125" y="1050"/>
                  </a:lnTo>
                  <a:lnTo>
                    <a:pt x="167" y="1069"/>
                  </a:lnTo>
                  <a:lnTo>
                    <a:pt x="216" y="1081"/>
                  </a:lnTo>
                  <a:lnTo>
                    <a:pt x="268" y="1086"/>
                  </a:lnTo>
                  <a:lnTo>
                    <a:pt x="496" y="1086"/>
                  </a:lnTo>
                  <a:lnTo>
                    <a:pt x="496" y="895"/>
                  </a:lnTo>
                  <a:lnTo>
                    <a:pt x="290" y="895"/>
                  </a:lnTo>
                  <a:lnTo>
                    <a:pt x="258" y="894"/>
                  </a:lnTo>
                  <a:lnTo>
                    <a:pt x="234" y="889"/>
                  </a:lnTo>
                  <a:lnTo>
                    <a:pt x="216" y="879"/>
                  </a:lnTo>
                  <a:lnTo>
                    <a:pt x="206" y="863"/>
                  </a:lnTo>
                  <a:lnTo>
                    <a:pt x="199" y="841"/>
                  </a:lnTo>
                  <a:lnTo>
                    <a:pt x="197" y="814"/>
                  </a:lnTo>
                  <a:lnTo>
                    <a:pt x="197" y="808"/>
                  </a:lnTo>
                  <a:lnTo>
                    <a:pt x="197" y="789"/>
                  </a:lnTo>
                  <a:lnTo>
                    <a:pt x="197" y="762"/>
                  </a:lnTo>
                  <a:lnTo>
                    <a:pt x="197" y="727"/>
                  </a:lnTo>
                  <a:lnTo>
                    <a:pt x="197" y="688"/>
                  </a:lnTo>
                  <a:lnTo>
                    <a:pt x="197" y="642"/>
                  </a:lnTo>
                  <a:lnTo>
                    <a:pt x="197" y="597"/>
                  </a:lnTo>
                  <a:lnTo>
                    <a:pt x="197" y="553"/>
                  </a:lnTo>
                  <a:lnTo>
                    <a:pt x="197" y="509"/>
                  </a:lnTo>
                  <a:lnTo>
                    <a:pt x="197" y="470"/>
                  </a:lnTo>
                  <a:lnTo>
                    <a:pt x="197" y="437"/>
                  </a:lnTo>
                  <a:lnTo>
                    <a:pt x="197" y="413"/>
                  </a:lnTo>
                  <a:lnTo>
                    <a:pt x="197" y="398"/>
                  </a:lnTo>
                  <a:lnTo>
                    <a:pt x="213" y="398"/>
                  </a:lnTo>
                  <a:lnTo>
                    <a:pt x="236" y="398"/>
                  </a:lnTo>
                  <a:lnTo>
                    <a:pt x="268" y="398"/>
                  </a:lnTo>
                  <a:lnTo>
                    <a:pt x="304" y="398"/>
                  </a:lnTo>
                  <a:lnTo>
                    <a:pt x="341" y="398"/>
                  </a:lnTo>
                  <a:lnTo>
                    <a:pt x="380" y="398"/>
                  </a:lnTo>
                  <a:lnTo>
                    <a:pt x="415" y="398"/>
                  </a:lnTo>
                  <a:lnTo>
                    <a:pt x="447" y="398"/>
                  </a:lnTo>
                  <a:lnTo>
                    <a:pt x="472" y="398"/>
                  </a:lnTo>
                  <a:lnTo>
                    <a:pt x="489" y="398"/>
                  </a:lnTo>
                  <a:lnTo>
                    <a:pt x="496" y="398"/>
                  </a:lnTo>
                  <a:lnTo>
                    <a:pt x="496" y="207"/>
                  </a:lnTo>
                  <a:lnTo>
                    <a:pt x="489" y="207"/>
                  </a:lnTo>
                  <a:lnTo>
                    <a:pt x="472" y="207"/>
                  </a:lnTo>
                  <a:lnTo>
                    <a:pt x="447" y="207"/>
                  </a:lnTo>
                  <a:lnTo>
                    <a:pt x="415" y="207"/>
                  </a:lnTo>
                  <a:lnTo>
                    <a:pt x="380" y="207"/>
                  </a:lnTo>
                  <a:lnTo>
                    <a:pt x="341" y="207"/>
                  </a:lnTo>
                  <a:lnTo>
                    <a:pt x="304" y="207"/>
                  </a:lnTo>
                  <a:lnTo>
                    <a:pt x="268" y="207"/>
                  </a:lnTo>
                  <a:lnTo>
                    <a:pt x="236" y="207"/>
                  </a:lnTo>
                  <a:lnTo>
                    <a:pt x="213" y="207"/>
                  </a:lnTo>
                  <a:lnTo>
                    <a:pt x="197" y="207"/>
                  </a:lnTo>
                  <a:lnTo>
                    <a:pt x="197" y="192"/>
                  </a:lnTo>
                  <a:lnTo>
                    <a:pt x="197" y="167"/>
                  </a:lnTo>
                  <a:lnTo>
                    <a:pt x="197" y="138"/>
                  </a:lnTo>
                  <a:lnTo>
                    <a:pt x="197" y="106"/>
                  </a:lnTo>
                  <a:lnTo>
                    <a:pt x="197" y="76"/>
                  </a:lnTo>
                  <a:lnTo>
                    <a:pt x="197" y="46"/>
                  </a:lnTo>
                  <a:lnTo>
                    <a:pt x="197" y="22"/>
                  </a:lnTo>
                  <a:lnTo>
                    <a:pt x="197" y="5"/>
                  </a:lnTo>
                  <a:lnTo>
                    <a:pt x="197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EA0D0A"/>
            </a:solidFill>
            <a:ln w="0">
              <a:solidFill>
                <a:srgbClr val="EA0D0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black">
            <a:xfrm>
              <a:off x="2298" y="-903"/>
              <a:ext cx="114" cy="113"/>
            </a:xfrm>
            <a:custGeom>
              <a:avLst/>
              <a:gdLst>
                <a:gd name="T0" fmla="*/ 0 w 228"/>
                <a:gd name="T1" fmla="*/ 113 h 228"/>
                <a:gd name="T2" fmla="*/ 4 w 228"/>
                <a:gd name="T3" fmla="*/ 137 h 228"/>
                <a:gd name="T4" fmla="*/ 11 w 228"/>
                <a:gd name="T5" fmla="*/ 161 h 228"/>
                <a:gd name="T6" fmla="*/ 22 w 228"/>
                <a:gd name="T7" fmla="*/ 182 h 228"/>
                <a:gd name="T8" fmla="*/ 39 w 228"/>
                <a:gd name="T9" fmla="*/ 201 h 228"/>
                <a:gd name="T10" fmla="*/ 59 w 228"/>
                <a:gd name="T11" fmla="*/ 214 h 228"/>
                <a:gd name="T12" fmla="*/ 85 w 228"/>
                <a:gd name="T13" fmla="*/ 225 h 228"/>
                <a:gd name="T14" fmla="*/ 115 w 228"/>
                <a:gd name="T15" fmla="*/ 228 h 228"/>
                <a:gd name="T16" fmla="*/ 144 w 228"/>
                <a:gd name="T17" fmla="*/ 225 h 228"/>
                <a:gd name="T18" fmla="*/ 169 w 228"/>
                <a:gd name="T19" fmla="*/ 214 h 228"/>
                <a:gd name="T20" fmla="*/ 191 w 228"/>
                <a:gd name="T21" fmla="*/ 201 h 228"/>
                <a:gd name="T22" fmla="*/ 208 w 228"/>
                <a:gd name="T23" fmla="*/ 182 h 228"/>
                <a:gd name="T24" fmla="*/ 220 w 228"/>
                <a:gd name="T25" fmla="*/ 161 h 228"/>
                <a:gd name="T26" fmla="*/ 226 w 228"/>
                <a:gd name="T27" fmla="*/ 137 h 228"/>
                <a:gd name="T28" fmla="*/ 228 w 228"/>
                <a:gd name="T29" fmla="*/ 113 h 228"/>
                <a:gd name="T30" fmla="*/ 226 w 228"/>
                <a:gd name="T31" fmla="*/ 90 h 228"/>
                <a:gd name="T32" fmla="*/ 220 w 228"/>
                <a:gd name="T33" fmla="*/ 68 h 228"/>
                <a:gd name="T34" fmla="*/ 208 w 228"/>
                <a:gd name="T35" fmla="*/ 46 h 228"/>
                <a:gd name="T36" fmla="*/ 191 w 228"/>
                <a:gd name="T37" fmla="*/ 27 h 228"/>
                <a:gd name="T38" fmla="*/ 169 w 228"/>
                <a:gd name="T39" fmla="*/ 14 h 228"/>
                <a:gd name="T40" fmla="*/ 144 w 228"/>
                <a:gd name="T41" fmla="*/ 4 h 228"/>
                <a:gd name="T42" fmla="*/ 115 w 228"/>
                <a:gd name="T43" fmla="*/ 0 h 228"/>
                <a:gd name="T44" fmla="*/ 85 w 228"/>
                <a:gd name="T45" fmla="*/ 4 h 228"/>
                <a:gd name="T46" fmla="*/ 59 w 228"/>
                <a:gd name="T47" fmla="*/ 14 h 228"/>
                <a:gd name="T48" fmla="*/ 39 w 228"/>
                <a:gd name="T49" fmla="*/ 27 h 228"/>
                <a:gd name="T50" fmla="*/ 22 w 228"/>
                <a:gd name="T51" fmla="*/ 46 h 228"/>
                <a:gd name="T52" fmla="*/ 11 w 228"/>
                <a:gd name="T53" fmla="*/ 68 h 228"/>
                <a:gd name="T54" fmla="*/ 4 w 228"/>
                <a:gd name="T55" fmla="*/ 90 h 228"/>
                <a:gd name="T56" fmla="*/ 0 w 228"/>
                <a:gd name="T57" fmla="*/ 11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" h="228">
                  <a:moveTo>
                    <a:pt x="0" y="113"/>
                  </a:moveTo>
                  <a:lnTo>
                    <a:pt x="4" y="137"/>
                  </a:lnTo>
                  <a:lnTo>
                    <a:pt x="11" y="161"/>
                  </a:lnTo>
                  <a:lnTo>
                    <a:pt x="22" y="182"/>
                  </a:lnTo>
                  <a:lnTo>
                    <a:pt x="39" y="201"/>
                  </a:lnTo>
                  <a:lnTo>
                    <a:pt x="59" y="214"/>
                  </a:lnTo>
                  <a:lnTo>
                    <a:pt x="85" y="225"/>
                  </a:lnTo>
                  <a:lnTo>
                    <a:pt x="115" y="228"/>
                  </a:lnTo>
                  <a:lnTo>
                    <a:pt x="144" y="225"/>
                  </a:lnTo>
                  <a:lnTo>
                    <a:pt x="169" y="214"/>
                  </a:lnTo>
                  <a:lnTo>
                    <a:pt x="191" y="201"/>
                  </a:lnTo>
                  <a:lnTo>
                    <a:pt x="208" y="182"/>
                  </a:lnTo>
                  <a:lnTo>
                    <a:pt x="220" y="161"/>
                  </a:lnTo>
                  <a:lnTo>
                    <a:pt x="226" y="137"/>
                  </a:lnTo>
                  <a:lnTo>
                    <a:pt x="228" y="113"/>
                  </a:lnTo>
                  <a:lnTo>
                    <a:pt x="226" y="90"/>
                  </a:lnTo>
                  <a:lnTo>
                    <a:pt x="220" y="68"/>
                  </a:lnTo>
                  <a:lnTo>
                    <a:pt x="208" y="46"/>
                  </a:lnTo>
                  <a:lnTo>
                    <a:pt x="191" y="27"/>
                  </a:lnTo>
                  <a:lnTo>
                    <a:pt x="169" y="14"/>
                  </a:lnTo>
                  <a:lnTo>
                    <a:pt x="144" y="4"/>
                  </a:lnTo>
                  <a:lnTo>
                    <a:pt x="115" y="0"/>
                  </a:lnTo>
                  <a:lnTo>
                    <a:pt x="85" y="4"/>
                  </a:lnTo>
                  <a:lnTo>
                    <a:pt x="59" y="14"/>
                  </a:lnTo>
                  <a:lnTo>
                    <a:pt x="39" y="27"/>
                  </a:lnTo>
                  <a:lnTo>
                    <a:pt x="22" y="46"/>
                  </a:lnTo>
                  <a:lnTo>
                    <a:pt x="11" y="68"/>
                  </a:lnTo>
                  <a:lnTo>
                    <a:pt x="4" y="90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EA0D0A"/>
            </a:solidFill>
            <a:ln w="0">
              <a:solidFill>
                <a:srgbClr val="EA0D0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black">
            <a:xfrm>
              <a:off x="2306" y="-753"/>
              <a:ext cx="98" cy="439"/>
            </a:xfrm>
            <a:custGeom>
              <a:avLst/>
              <a:gdLst>
                <a:gd name="T0" fmla="*/ 174 w 196"/>
                <a:gd name="T1" fmla="*/ 0 h 879"/>
                <a:gd name="T2" fmla="*/ 0 w 196"/>
                <a:gd name="T3" fmla="*/ 0 h 879"/>
                <a:gd name="T4" fmla="*/ 0 w 196"/>
                <a:gd name="T5" fmla="*/ 879 h 879"/>
                <a:gd name="T6" fmla="*/ 196 w 196"/>
                <a:gd name="T7" fmla="*/ 879 h 879"/>
                <a:gd name="T8" fmla="*/ 196 w 196"/>
                <a:gd name="T9" fmla="*/ 0 h 879"/>
                <a:gd name="T10" fmla="*/ 174 w 196"/>
                <a:gd name="T11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879">
                  <a:moveTo>
                    <a:pt x="174" y="0"/>
                  </a:moveTo>
                  <a:lnTo>
                    <a:pt x="0" y="0"/>
                  </a:lnTo>
                  <a:lnTo>
                    <a:pt x="0" y="879"/>
                  </a:lnTo>
                  <a:lnTo>
                    <a:pt x="196" y="879"/>
                  </a:lnTo>
                  <a:lnTo>
                    <a:pt x="196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EA0D0A"/>
            </a:solidFill>
            <a:ln w="0">
              <a:solidFill>
                <a:srgbClr val="EA0D0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</p:grpSp>
      <p:pic>
        <p:nvPicPr>
          <p:cNvPr id="14" name="Picture 53" descr="bac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B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B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B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B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B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B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B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B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B0000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EB0000"/>
        </a:buClr>
        <a:buFont typeface="Wingdings 2" pitchFamily="18" charset="2"/>
        <a:defRPr sz="2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0" indent="357188" algn="l" rtl="0" eaLnBrk="1" fontAlgn="base" hangingPunct="1">
        <a:spcBef>
          <a:spcPct val="20000"/>
        </a:spcBef>
        <a:spcAft>
          <a:spcPct val="0"/>
        </a:spcAft>
        <a:buClr>
          <a:srgbClr val="EB0000"/>
        </a:buClr>
        <a:buFont typeface="Arial" charset="0"/>
        <a:buChar char="●"/>
        <a:defRPr sz="2000">
          <a:solidFill>
            <a:schemeClr val="tx1">
              <a:lumMod val="50000"/>
            </a:schemeClr>
          </a:solidFill>
          <a:latin typeface="+mn-lt"/>
        </a:defRPr>
      </a:lvl2pPr>
      <a:lvl3pPr marL="0" indent="357188" algn="l" rtl="0" eaLnBrk="1" fontAlgn="base" hangingPunct="1">
        <a:spcBef>
          <a:spcPct val="20000"/>
        </a:spcBef>
        <a:spcAft>
          <a:spcPct val="0"/>
        </a:spcAft>
        <a:buClr>
          <a:srgbClr val="EB0000"/>
        </a:buClr>
        <a:buFont typeface="Wingdings" pitchFamily="2" charset="2"/>
        <a:buChar char="§"/>
        <a:defRPr sz="2000">
          <a:solidFill>
            <a:schemeClr val="tx1">
              <a:lumMod val="50000"/>
            </a:schemeClr>
          </a:solidFill>
          <a:latin typeface="+mn-lt"/>
        </a:defRPr>
      </a:lvl3pPr>
      <a:lvl4pPr marL="0" indent="357188" algn="l" rtl="0" eaLnBrk="1" fontAlgn="base" hangingPunct="1">
        <a:spcBef>
          <a:spcPct val="20000"/>
        </a:spcBef>
        <a:spcAft>
          <a:spcPct val="0"/>
        </a:spcAft>
        <a:buClr>
          <a:srgbClr val="EB0000"/>
        </a:buClr>
        <a:buChar char="•"/>
        <a:defRPr sz="2000">
          <a:solidFill>
            <a:schemeClr val="tx1">
              <a:lumMod val="50000"/>
            </a:schemeClr>
          </a:solidFill>
          <a:latin typeface="+mn-lt"/>
        </a:defRPr>
      </a:lvl4pPr>
      <a:lvl5pPr marL="0" indent="357188" algn="l" rtl="0" eaLnBrk="1" fontAlgn="base" hangingPunct="1">
        <a:spcBef>
          <a:spcPct val="20000"/>
        </a:spcBef>
        <a:spcAft>
          <a:spcPct val="0"/>
        </a:spcAft>
        <a:buClr>
          <a:srgbClr val="EB0000"/>
        </a:buClr>
        <a:buFont typeface="Arial" charset="0"/>
        <a:buChar char="–"/>
        <a:defRPr sz="2000">
          <a:solidFill>
            <a:schemeClr val="tx1">
              <a:lumMod val="50000"/>
            </a:schemeClr>
          </a:solidFill>
          <a:latin typeface="+mn-lt"/>
        </a:defRPr>
      </a:lvl5pPr>
      <a:lvl6pPr marL="1176338" indent="-177800" algn="l" rtl="0" eaLnBrk="1" fontAlgn="base" hangingPunct="1">
        <a:spcBef>
          <a:spcPct val="20000"/>
        </a:spcBef>
        <a:spcAft>
          <a:spcPct val="0"/>
        </a:spcAft>
        <a:buClr>
          <a:srgbClr val="EB0000"/>
        </a:buClr>
        <a:buFont typeface="Arial" charset="0"/>
        <a:buChar char="–"/>
        <a:defRPr sz="1600">
          <a:solidFill>
            <a:srgbClr val="5F5F5F"/>
          </a:solidFill>
          <a:latin typeface="+mn-lt"/>
        </a:defRPr>
      </a:lvl6pPr>
      <a:lvl7pPr marL="1633538" indent="-177800" algn="l" rtl="0" eaLnBrk="1" fontAlgn="base" hangingPunct="1">
        <a:spcBef>
          <a:spcPct val="20000"/>
        </a:spcBef>
        <a:spcAft>
          <a:spcPct val="0"/>
        </a:spcAft>
        <a:buClr>
          <a:srgbClr val="EB0000"/>
        </a:buClr>
        <a:buFont typeface="Arial" charset="0"/>
        <a:buChar char="–"/>
        <a:defRPr sz="1600">
          <a:solidFill>
            <a:srgbClr val="5F5F5F"/>
          </a:solidFill>
          <a:latin typeface="+mn-lt"/>
        </a:defRPr>
      </a:lvl7pPr>
      <a:lvl8pPr marL="2090738" indent="-177800" algn="l" rtl="0" eaLnBrk="1" fontAlgn="base" hangingPunct="1">
        <a:spcBef>
          <a:spcPct val="20000"/>
        </a:spcBef>
        <a:spcAft>
          <a:spcPct val="0"/>
        </a:spcAft>
        <a:buClr>
          <a:srgbClr val="EB0000"/>
        </a:buClr>
        <a:buFont typeface="Arial" charset="0"/>
        <a:buChar char="–"/>
        <a:defRPr sz="1600">
          <a:solidFill>
            <a:srgbClr val="5F5F5F"/>
          </a:solidFill>
          <a:latin typeface="+mn-lt"/>
        </a:defRPr>
      </a:lvl8pPr>
      <a:lvl9pPr marL="2547938" indent="-177800" algn="l" rtl="0" eaLnBrk="1" fontAlgn="base" hangingPunct="1">
        <a:spcBef>
          <a:spcPct val="20000"/>
        </a:spcBef>
        <a:spcAft>
          <a:spcPct val="0"/>
        </a:spcAft>
        <a:buClr>
          <a:srgbClr val="EB0000"/>
        </a:buClr>
        <a:buFont typeface="Arial" charset="0"/>
        <a:buChar char="–"/>
        <a:defRPr sz="1600">
          <a:solidFill>
            <a:srgbClr val="5F5F5F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file:///D:\Users\mys.NET\My%20Documents\EU-ADSEAT\WP2\2011-04-07%20PA\Saab%209-3_v9.wmv" TargetMode="External"/><Relationship Id="rId7" Type="http://schemas.openxmlformats.org/officeDocument/2006/relationships/image" Target="../media/image37.png"/><Relationship Id="rId2" Type="http://schemas.openxmlformats.org/officeDocument/2006/relationships/video" Target="file:///D:\Users\mys.NET\My%20Documents\EU-ADSEAT\WP2\2011-04-07%20PA\VSI11005_Saab_helvy.avi" TargetMode="External"/><Relationship Id="rId1" Type="http://schemas.microsoft.com/office/2007/relationships/media" Target="file:///D:\Users\mys.NET\My%20Documents\EU-ADSEAT\WP2\2011-04-07%20PA\VSI11005_Saab_helvy.avi" TargetMode="Externa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4" Type="http://schemas.openxmlformats.org/officeDocument/2006/relationships/video" Target="file:///D:\Users\mys.NET\My%20Documents\EU-ADSEAT\WP2\2011-04-07%20PA\Saab%209-3_v9.wmv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16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jpeg"/><Relationship Id="rId5" Type="http://schemas.openxmlformats.org/officeDocument/2006/relationships/image" Target="../media/image43.jpeg"/><Relationship Id="rId1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17.jpe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Microsoft_Word_97-2003-dokument1.doc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almers.se/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image" Target="../media/image13.png"/><Relationship Id="rId16" Type="http://schemas.openxmlformats.org/officeDocument/2006/relationships/hyperlink" Target="http://www.unistra.f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hyperlink" Target="http://www.tugraz.at/" TargetMode="External"/><Relationship Id="rId5" Type="http://schemas.openxmlformats.org/officeDocument/2006/relationships/image" Target="../media/image16.png"/><Relationship Id="rId15" Type="http://schemas.openxmlformats.org/officeDocument/2006/relationships/image" Target="../media/image24.jpeg"/><Relationship Id="rId10" Type="http://schemas.openxmlformats.org/officeDocument/2006/relationships/image" Target="../media/image20.jpeg"/><Relationship Id="rId19" Type="http://schemas.openxmlformats.org/officeDocument/2006/relationships/image" Target="../media/image27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2625" y="3159125"/>
            <a:ext cx="5401543" cy="1470025"/>
          </a:xfrm>
        </p:spPr>
        <p:txBody>
          <a:bodyPr/>
          <a:lstStyle/>
          <a:p>
            <a:r>
              <a:rPr lang="en-GB" smtClean="0"/>
              <a:t>Neck </a:t>
            </a:r>
            <a:r>
              <a:rPr lang="en-GB" smtClean="0"/>
              <a:t>Injury </a:t>
            </a:r>
            <a:r>
              <a:rPr lang="en-GB" dirty="0"/>
              <a:t>P</a:t>
            </a:r>
            <a:r>
              <a:rPr lang="en-GB" smtClean="0"/>
              <a:t>revention</a:t>
            </a:r>
            <a:r>
              <a:rPr lang="en-GB" dirty="0" smtClean="0"/>
              <a:t>: Male </a:t>
            </a:r>
            <a:r>
              <a:rPr lang="en-GB" smtClean="0"/>
              <a:t>and </a:t>
            </a:r>
            <a:r>
              <a:rPr lang="en-GB" smtClean="0"/>
              <a:t>Female </a:t>
            </a:r>
            <a:r>
              <a:rPr lang="en-GB"/>
              <a:t>O</a:t>
            </a:r>
            <a:r>
              <a:rPr lang="en-GB" smtClean="0"/>
              <a:t>ccupant </a:t>
            </a:r>
            <a:r>
              <a:rPr lang="en-GB" dirty="0" smtClean="0"/>
              <a:t>M</a:t>
            </a:r>
            <a:r>
              <a:rPr lang="en-GB" smtClean="0"/>
              <a:t>odels </a:t>
            </a:r>
            <a:r>
              <a:rPr lang="en-GB" smtClean="0"/>
              <a:t>in </a:t>
            </a:r>
            <a:r>
              <a:rPr lang="en-GB" smtClean="0"/>
              <a:t>Crash </a:t>
            </a:r>
            <a:r>
              <a:rPr lang="en-GB" dirty="0"/>
              <a:t>T</a:t>
            </a:r>
            <a:r>
              <a:rPr lang="en-GB" smtClean="0"/>
              <a:t>esting 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84722" y="4743685"/>
            <a:ext cx="5597347" cy="1235075"/>
          </a:xfrm>
        </p:spPr>
        <p:txBody>
          <a:bodyPr/>
          <a:lstStyle/>
          <a:p>
            <a:r>
              <a:rPr lang="sv-SE" dirty="0" smtClean="0"/>
              <a:t>Dr Astrid Linder</a:t>
            </a:r>
          </a:p>
          <a:p>
            <a:r>
              <a:rPr lang="en-GB" dirty="0" smtClean="0"/>
              <a:t>Research Director, Traffic Safety</a:t>
            </a:r>
          </a:p>
          <a:p>
            <a:r>
              <a:rPr lang="sv-SE" sz="1600" dirty="0" smtClean="0">
                <a:solidFill>
                  <a:schemeClr val="bg2">
                    <a:lumMod val="25000"/>
                  </a:schemeClr>
                </a:solidFill>
              </a:rPr>
              <a:t>The Swedish National Road and Transport Research Institute</a:t>
            </a:r>
            <a:endParaRPr lang="sv-SE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532614" y="6093296"/>
            <a:ext cx="5528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SAPGERIC Conference, Vilnius, 22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November 2013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ounded Rectangle 17"/>
          <p:cNvSpPr>
            <a:spLocks noChangeArrowheads="1"/>
          </p:cNvSpPr>
          <p:nvPr/>
        </p:nvSpPr>
        <p:spPr bwMode="auto">
          <a:xfrm>
            <a:off x="485775" y="3724275"/>
            <a:ext cx="1971675" cy="219075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dirty="0" smtClean="0"/>
              <a:t>EvaRID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Platform for implementing research findings ADSEAT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3675" y="1920875"/>
            <a:ext cx="2776538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609600" y="2333625"/>
            <a:ext cx="2047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smtClean="0"/>
              <a:t>Real </a:t>
            </a:r>
            <a:r>
              <a:rPr lang="en-US" sz="1200" b="1" dirty="0"/>
              <a:t>World Data</a:t>
            </a:r>
          </a:p>
          <a:p>
            <a:pPr>
              <a:buFontTx/>
              <a:buChar char="-"/>
            </a:pPr>
            <a:r>
              <a:rPr lang="en-US" sz="1200" dirty="0"/>
              <a:t> Size selection</a:t>
            </a:r>
          </a:p>
        </p:txBody>
      </p:sp>
      <p:sp>
        <p:nvSpPr>
          <p:cNvPr id="41990" name="TextBox 8"/>
          <p:cNvSpPr txBox="1">
            <a:spLocks noChangeArrowheads="1"/>
          </p:cNvSpPr>
          <p:nvPr/>
        </p:nvSpPr>
        <p:spPr bwMode="auto">
          <a:xfrm>
            <a:off x="609600" y="3781425"/>
            <a:ext cx="2047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smtClean="0"/>
              <a:t>Biological </a:t>
            </a:r>
            <a:r>
              <a:rPr lang="en-US" sz="1200" b="1" dirty="0"/>
              <a:t>Tests</a:t>
            </a:r>
          </a:p>
          <a:p>
            <a:pPr>
              <a:buFontTx/>
              <a:buChar char="-"/>
            </a:pPr>
            <a:r>
              <a:rPr lang="en-US" sz="1200" dirty="0"/>
              <a:t> Anthropometry</a:t>
            </a:r>
          </a:p>
          <a:p>
            <a:pPr>
              <a:buFontTx/>
              <a:buChar char="-"/>
            </a:pPr>
            <a:r>
              <a:rPr lang="en-US" sz="1200" dirty="0"/>
              <a:t>Response corridors</a:t>
            </a:r>
          </a:p>
        </p:txBody>
      </p:sp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3"/>
          <a:srcRect b="49118"/>
          <a:stretch>
            <a:fillRect/>
          </a:stretch>
        </p:blipFill>
        <p:spPr bwMode="auto">
          <a:xfrm>
            <a:off x="668338" y="4829175"/>
            <a:ext cx="161766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6238" y="4432300"/>
            <a:ext cx="7032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ounded Rectangle 18"/>
          <p:cNvSpPr>
            <a:spLocks noChangeArrowheads="1"/>
          </p:cNvSpPr>
          <p:nvPr/>
        </p:nvSpPr>
        <p:spPr bwMode="auto">
          <a:xfrm>
            <a:off x="485775" y="2209800"/>
            <a:ext cx="1971675" cy="7715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994" name="Rounded Rectangle 19"/>
          <p:cNvSpPr>
            <a:spLocks noChangeArrowheads="1"/>
          </p:cNvSpPr>
          <p:nvPr/>
        </p:nvSpPr>
        <p:spPr bwMode="auto">
          <a:xfrm>
            <a:off x="6229350" y="3724275"/>
            <a:ext cx="1971675" cy="19431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995" name="TextBox 20"/>
          <p:cNvSpPr txBox="1">
            <a:spLocks noChangeArrowheads="1"/>
          </p:cNvSpPr>
          <p:nvPr/>
        </p:nvSpPr>
        <p:spPr bwMode="auto">
          <a:xfrm>
            <a:off x="6353175" y="2428875"/>
            <a:ext cx="1876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smtClean="0"/>
              <a:t>Assessment </a:t>
            </a:r>
            <a:r>
              <a:rPr lang="en-US" sz="1200" b="1" dirty="0"/>
              <a:t>Criteria &amp; thresholds</a:t>
            </a:r>
          </a:p>
          <a:p>
            <a:pPr>
              <a:buFontTx/>
              <a:buChar char="-"/>
            </a:pPr>
            <a:r>
              <a:rPr lang="en-US" sz="1200" dirty="0"/>
              <a:t>Threshold values</a:t>
            </a:r>
          </a:p>
        </p:txBody>
      </p:sp>
      <p:sp>
        <p:nvSpPr>
          <p:cNvPr id="41996" name="TextBox 21"/>
          <p:cNvSpPr txBox="1">
            <a:spLocks noChangeArrowheads="1"/>
          </p:cNvSpPr>
          <p:nvPr/>
        </p:nvSpPr>
        <p:spPr bwMode="auto">
          <a:xfrm>
            <a:off x="6353175" y="3781425"/>
            <a:ext cx="1914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smtClean="0"/>
              <a:t>Seat design</a:t>
            </a:r>
            <a:endParaRPr lang="en-US" sz="1200" b="1" dirty="0"/>
          </a:p>
          <a:p>
            <a:pPr>
              <a:buFontTx/>
              <a:buChar char="-"/>
            </a:pPr>
            <a:r>
              <a:rPr lang="en-US" sz="1200" dirty="0"/>
              <a:t>Use model in evaluation studies</a:t>
            </a:r>
          </a:p>
        </p:txBody>
      </p:sp>
      <p:sp>
        <p:nvSpPr>
          <p:cNvPr id="41997" name="Rounded Rectangle 22"/>
          <p:cNvSpPr>
            <a:spLocks noChangeArrowheads="1"/>
          </p:cNvSpPr>
          <p:nvPr/>
        </p:nvSpPr>
        <p:spPr bwMode="auto">
          <a:xfrm>
            <a:off x="6229350" y="2286000"/>
            <a:ext cx="1971675" cy="8096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998" name="Right Arrow 23"/>
          <p:cNvSpPr>
            <a:spLocks noChangeArrowheads="1"/>
          </p:cNvSpPr>
          <p:nvPr/>
        </p:nvSpPr>
        <p:spPr bwMode="auto">
          <a:xfrm>
            <a:off x="2686050" y="2647950"/>
            <a:ext cx="523875" cy="2095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999" name="Right Arrow 24"/>
          <p:cNvSpPr>
            <a:spLocks noChangeArrowheads="1"/>
          </p:cNvSpPr>
          <p:nvPr/>
        </p:nvSpPr>
        <p:spPr bwMode="auto">
          <a:xfrm>
            <a:off x="2686050" y="4152900"/>
            <a:ext cx="523875" cy="2095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2000" name="Right Arrow 27"/>
          <p:cNvSpPr>
            <a:spLocks noChangeArrowheads="1"/>
          </p:cNvSpPr>
          <p:nvPr/>
        </p:nvSpPr>
        <p:spPr bwMode="auto">
          <a:xfrm flipH="1">
            <a:off x="5600700" y="2657475"/>
            <a:ext cx="523875" cy="2095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2001" name="Right Arrow 28"/>
          <p:cNvSpPr>
            <a:spLocks noChangeArrowheads="1"/>
          </p:cNvSpPr>
          <p:nvPr/>
        </p:nvSpPr>
        <p:spPr bwMode="auto">
          <a:xfrm>
            <a:off x="5600700" y="4152900"/>
            <a:ext cx="523875" cy="2095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42002" name="Picture 2" descr="http://crv.honda.com.au/resources.ashx/aboutthecarsafety/42/EnlargedImageFile/05404AB8F2E97B9395469D9FE181DEDE/gr_safety_04_lrg.jpg"/>
          <p:cNvPicPr>
            <a:picLocks noChangeAspect="1" noChangeArrowheads="1"/>
          </p:cNvPicPr>
          <p:nvPr/>
        </p:nvPicPr>
        <p:blipFill>
          <a:blip r:embed="rId5">
            <a:lum bright="24000"/>
          </a:blip>
          <a:srcRect/>
          <a:stretch>
            <a:fillRect/>
          </a:stretch>
        </p:blipFill>
        <p:spPr bwMode="auto">
          <a:xfrm>
            <a:off x="6523038" y="4476750"/>
            <a:ext cx="13604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721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255181" y="390025"/>
            <a:ext cx="8633638" cy="717575"/>
          </a:xfrm>
        </p:spPr>
        <p:txBody>
          <a:bodyPr/>
          <a:lstStyle/>
          <a:p>
            <a:r>
              <a:rPr lang="en-US" sz="4400" b="0" dirty="0" smtClean="0"/>
              <a:t>EvaRID simulation volunteer tests</a:t>
            </a:r>
          </a:p>
        </p:txBody>
      </p:sp>
      <p:pic>
        <p:nvPicPr>
          <p:cNvPr id="2" name="02_arm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91714"/>
            <a:ext cx="91440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83223" y="235235"/>
            <a:ext cx="777240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GB" sz="4400" dirty="0" smtClean="0">
                <a:solidFill>
                  <a:schemeClr val="accent1"/>
                </a:solidFill>
              </a:rPr>
              <a:t>EvaRID – BioRID</a:t>
            </a:r>
            <a:endParaRPr lang="en-GB" sz="4400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160748"/>
            <a:ext cx="6334950" cy="5119402"/>
          </a:xfrm>
          <a:prstGeom prst="rect">
            <a:avLst/>
          </a:prstGeom>
          <a:noFill/>
        </p:spPr>
      </p:pic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735796" y="1736812"/>
            <a:ext cx="1037320" cy="45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5600" indent="-355600">
              <a:spcAft>
                <a:spcPts val="200"/>
              </a:spcAft>
              <a:buClr>
                <a:srgbClr val="EB0000"/>
              </a:buClr>
            </a:pPr>
            <a:r>
              <a:rPr lang="en-GB" sz="2400" dirty="0" err="1" smtClean="0">
                <a:solidFill>
                  <a:srgbClr val="5F5F5F"/>
                </a:solidFill>
                <a:ea typeface="Arial Unicode MS" pitchFamily="34" charset="-128"/>
                <a:cs typeface="Arial Unicode MS" pitchFamily="34" charset="-128"/>
              </a:rPr>
              <a:t>BioRID</a:t>
            </a:r>
            <a:r>
              <a:rPr lang="en-GB" sz="2400" dirty="0" smtClean="0">
                <a:solidFill>
                  <a:srgbClr val="5F5F5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355600" indent="-355600">
              <a:spcAft>
                <a:spcPts val="200"/>
              </a:spcAft>
              <a:buClr>
                <a:srgbClr val="EB0000"/>
              </a:buClr>
            </a:pPr>
            <a:endParaRPr lang="en-GB" sz="2400" dirty="0" smtClean="0">
              <a:solidFill>
                <a:srgbClr val="5F5F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55600" indent="-355600">
              <a:buClr>
                <a:srgbClr val="EB0000"/>
              </a:buClr>
              <a:buFont typeface="Wingdings 2" pitchFamily="18" charset="2"/>
              <a:buChar char=""/>
            </a:pPr>
            <a:endParaRPr lang="en-GB" sz="400" dirty="0">
              <a:solidFill>
                <a:srgbClr val="5F5F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Rectangle 40"/>
          <p:cNvSpPr>
            <a:spLocks noChangeArrowheads="1"/>
          </p:cNvSpPr>
          <p:nvPr/>
        </p:nvSpPr>
        <p:spPr bwMode="auto">
          <a:xfrm>
            <a:off x="6984267" y="2528900"/>
            <a:ext cx="1371355" cy="45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5600" indent="-355600">
              <a:spcAft>
                <a:spcPts val="200"/>
              </a:spcAft>
              <a:buClr>
                <a:srgbClr val="EB0000"/>
              </a:buClr>
            </a:pPr>
            <a:r>
              <a:rPr lang="en-GB" sz="2400" dirty="0" err="1" smtClean="0">
                <a:solidFill>
                  <a:srgbClr val="5F5F5F"/>
                </a:solidFill>
                <a:ea typeface="Arial Unicode MS" pitchFamily="34" charset="-128"/>
                <a:cs typeface="Arial Unicode MS" pitchFamily="34" charset="-128"/>
              </a:rPr>
              <a:t>EvaRID</a:t>
            </a:r>
            <a:r>
              <a:rPr lang="en-GB" sz="2400" dirty="0" smtClean="0">
                <a:solidFill>
                  <a:srgbClr val="5F5F5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355600" indent="-355600">
              <a:spcAft>
                <a:spcPts val="200"/>
              </a:spcAft>
              <a:buClr>
                <a:srgbClr val="EB0000"/>
              </a:buClr>
            </a:pPr>
            <a:endParaRPr lang="en-GB" sz="2400" dirty="0" smtClean="0">
              <a:solidFill>
                <a:srgbClr val="5F5F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55600" indent="-355600">
              <a:buClr>
                <a:srgbClr val="EB0000"/>
              </a:buClr>
              <a:buFont typeface="Wingdings 2" pitchFamily="18" charset="2"/>
              <a:buChar char=""/>
            </a:pPr>
            <a:endParaRPr lang="en-GB" sz="400" dirty="0">
              <a:solidFill>
                <a:srgbClr val="5F5F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686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479925" y="620688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479925" y="620688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" name="VSI11005_Saab_helvy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/>
          <a:stretch/>
        </p:blipFill>
        <p:spPr bwMode="auto">
          <a:xfrm>
            <a:off x="247650" y="1739876"/>
            <a:ext cx="371157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ab 9-3_v9.wmv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4" r="36307" b="11426"/>
          <a:stretch/>
        </p:blipFill>
        <p:spPr bwMode="auto">
          <a:xfrm>
            <a:off x="3887786" y="1596182"/>
            <a:ext cx="4999037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83223" y="264257"/>
            <a:ext cx="777240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GB" sz="4400" dirty="0" err="1" smtClean="0">
                <a:solidFill>
                  <a:schemeClr val="accent1"/>
                </a:solidFill>
              </a:rPr>
              <a:t>BioRID</a:t>
            </a:r>
            <a:r>
              <a:rPr lang="en-GB" sz="4400" dirty="0" smtClean="0">
                <a:solidFill>
                  <a:schemeClr val="accent1"/>
                </a:solidFill>
              </a:rPr>
              <a:t> 50F – </a:t>
            </a:r>
            <a:r>
              <a:rPr lang="en-GB" sz="4400" dirty="0" err="1" smtClean="0">
                <a:solidFill>
                  <a:schemeClr val="accent1"/>
                </a:solidFill>
              </a:rPr>
              <a:t>BioRID</a:t>
            </a:r>
            <a:r>
              <a:rPr lang="en-GB" sz="4400" dirty="0" smtClean="0">
                <a:solidFill>
                  <a:schemeClr val="accent1"/>
                </a:solidFill>
              </a:rPr>
              <a:t> II</a:t>
            </a:r>
            <a:endParaRPr lang="en-GB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7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dirty="0" smtClean="0"/>
              <a:t>BioRID 50F - BioRID II</a:t>
            </a:r>
            <a:endParaRPr lang="en-GB" sz="4400" b="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13" y="1977550"/>
            <a:ext cx="8817162" cy="31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517488" y="1275907"/>
            <a:ext cx="771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Four </a:t>
            </a:r>
            <a:r>
              <a:rPr lang="en-GB" sz="2000" dirty="0" smtClean="0"/>
              <a:t>production</a:t>
            </a:r>
            <a:r>
              <a:rPr lang="en-GB" dirty="0" smtClean="0"/>
              <a:t> seats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5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25425"/>
            <a:ext cx="7995684" cy="1112838"/>
          </a:xfrm>
        </p:spPr>
        <p:txBody>
          <a:bodyPr/>
          <a:lstStyle/>
          <a:p>
            <a:r>
              <a:rPr lang="en-GB" sz="4400" b="0" dirty="0" smtClean="0"/>
              <a:t>Illustrator and Seat Evaluation</a:t>
            </a:r>
            <a:endParaRPr lang="en-GB" sz="4400" b="0" dirty="0"/>
          </a:p>
        </p:txBody>
      </p:sp>
      <p:pic>
        <p:nvPicPr>
          <p:cNvPr id="4098" name="Grafik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r="16563"/>
          <a:stretch/>
        </p:blipFill>
        <p:spPr bwMode="auto">
          <a:xfrm>
            <a:off x="726347" y="1164003"/>
            <a:ext cx="4163483" cy="46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23" descr="1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 t="5495" r="23698"/>
          <a:stretch>
            <a:fillRect/>
          </a:stretch>
        </p:blipFill>
        <p:spPr bwMode="auto">
          <a:xfrm>
            <a:off x="5418162" y="1705970"/>
            <a:ext cx="3384644" cy="2961564"/>
          </a:xfrm>
          <a:prstGeom prst="rect">
            <a:avLst/>
          </a:prstGeom>
          <a:noFill/>
          <a:ln w="19050">
            <a:solidFill>
              <a:srgbClr val="18286E"/>
            </a:solidFill>
            <a:miter lim="800000"/>
            <a:headEnd/>
            <a:tailEnd/>
          </a:ln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546668" y="5915653"/>
            <a:ext cx="2576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b="1" dirty="0" smtClean="0">
                <a:solidFill>
                  <a:schemeClr val="accent1"/>
                </a:solidFill>
              </a:rPr>
              <a:t>www.adseat.eu</a:t>
            </a:r>
            <a:r>
              <a:rPr lang="sv-SE" dirty="0" smtClean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033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dirty="0" smtClean="0"/>
              <a:t>Discussion</a:t>
            </a:r>
            <a:endParaRPr lang="en-GB" sz="4400" b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8788" y="1435100"/>
            <a:ext cx="6877678" cy="4435475"/>
          </a:xfrm>
        </p:spPr>
        <p:txBody>
          <a:bodyPr/>
          <a:lstStyle/>
          <a:p>
            <a:pPr>
              <a:buSzPct val="140000"/>
              <a:buFont typeface="Arial" pitchFamily="34" charset="0"/>
              <a:buChar char="•"/>
            </a:pPr>
            <a:r>
              <a:rPr lang="en-GB" dirty="0" smtClean="0"/>
              <a:t>Large differences in safety performances between different anti-whiplash systems.</a:t>
            </a:r>
          </a:p>
          <a:p>
            <a:pPr marL="0" indent="0">
              <a:buSzPct val="140000"/>
            </a:pPr>
            <a:endParaRPr lang="en-GB" dirty="0" smtClean="0"/>
          </a:p>
          <a:p>
            <a:pPr>
              <a:buSzPct val="140000"/>
              <a:buFont typeface="Arial" pitchFamily="34" charset="0"/>
              <a:buChar char="•"/>
            </a:pPr>
            <a:r>
              <a:rPr lang="en-GB" dirty="0" smtClean="0"/>
              <a:t>Occupant </a:t>
            </a:r>
            <a:r>
              <a:rPr lang="en-GB" dirty="0"/>
              <a:t>and seating </a:t>
            </a:r>
            <a:r>
              <a:rPr lang="en-GB" dirty="0" smtClean="0"/>
              <a:t>posture diversity </a:t>
            </a:r>
            <a:r>
              <a:rPr lang="en-GB" dirty="0"/>
              <a:t>should be addressed in the area of crash </a:t>
            </a:r>
            <a:r>
              <a:rPr lang="en-GB" dirty="0" smtClean="0"/>
              <a:t>testing.</a:t>
            </a:r>
          </a:p>
          <a:p>
            <a:pPr marL="0" indent="0">
              <a:buSzPct val="140000"/>
            </a:pPr>
            <a:endParaRPr lang="en-GB" dirty="0" smtClean="0"/>
          </a:p>
          <a:p>
            <a:pPr>
              <a:buSzPct val="140000"/>
              <a:buFont typeface="Arial" pitchFamily="34" charset="0"/>
              <a:buChar char="•"/>
            </a:pPr>
            <a:r>
              <a:rPr lang="en-GB" dirty="0" smtClean="0"/>
              <a:t>Improved evaluation of safety performances is needed in order to identify and promote best designed systems in testing programs, </a:t>
            </a:r>
            <a:r>
              <a:rPr lang="en-GB" dirty="0"/>
              <a:t>such as NCAP</a:t>
            </a:r>
            <a:r>
              <a:rPr lang="en-GB" dirty="0" smtClean="0"/>
              <a:t>. </a:t>
            </a:r>
          </a:p>
          <a:p>
            <a:endParaRPr lang="en-GB" dirty="0"/>
          </a:p>
          <a:p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6768752" cy="720080"/>
          </a:xfrm>
        </p:spPr>
        <p:txBody>
          <a:bodyPr/>
          <a:lstStyle/>
          <a:p>
            <a:r>
              <a:rPr lang="en-US" dirty="0" smtClean="0"/>
              <a:t>Material</a:t>
            </a:r>
            <a:endParaRPr lang="sv-SE" dirty="0"/>
          </a:p>
        </p:txBody>
      </p:sp>
      <p:sp>
        <p:nvSpPr>
          <p:cNvPr id="9" name="Ellips 8"/>
          <p:cNvSpPr/>
          <p:nvPr/>
        </p:nvSpPr>
        <p:spPr bwMode="auto">
          <a:xfrm>
            <a:off x="4853172" y="3239587"/>
            <a:ext cx="720080" cy="360040"/>
          </a:xfrm>
          <a:prstGeom prst="ellipse">
            <a:avLst/>
          </a:prstGeom>
          <a:solidFill>
            <a:schemeClr val="accent1">
              <a:alpha val="35000"/>
            </a:schemeClr>
          </a:solidFill>
          <a:ln w="9525" cap="flat" cmpd="sng" algn="ctr">
            <a:solidFill>
              <a:srgbClr val="009FE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10" name="Ellips 9"/>
          <p:cNvSpPr/>
          <p:nvPr/>
        </p:nvSpPr>
        <p:spPr bwMode="auto">
          <a:xfrm>
            <a:off x="5009586" y="5615357"/>
            <a:ext cx="720080" cy="360040"/>
          </a:xfrm>
          <a:prstGeom prst="ellipse">
            <a:avLst/>
          </a:prstGeom>
          <a:solidFill>
            <a:schemeClr val="accent1">
              <a:alpha val="35000"/>
            </a:schemeClr>
          </a:solidFill>
          <a:ln w="9525" cap="flat" cmpd="sng" algn="ctr">
            <a:solidFill>
              <a:srgbClr val="009FE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12" name="Rektangel 11"/>
          <p:cNvSpPr/>
          <p:nvPr/>
        </p:nvSpPr>
        <p:spPr bwMode="auto">
          <a:xfrm>
            <a:off x="4535996" y="1400002"/>
            <a:ext cx="4283968" cy="46805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13" name="Platshållare för innehåll 2"/>
          <p:cNvSpPr>
            <a:spLocks noGrp="1"/>
          </p:cNvSpPr>
          <p:nvPr>
            <p:ph idx="1"/>
          </p:nvPr>
        </p:nvSpPr>
        <p:spPr>
          <a:xfrm>
            <a:off x="683568" y="1772816"/>
            <a:ext cx="7242175" cy="2736304"/>
          </a:xfrm>
        </p:spPr>
        <p:txBody>
          <a:bodyPr/>
          <a:lstStyle/>
          <a:p>
            <a:r>
              <a:rPr lang="sv-SE" dirty="0" smtClean="0"/>
              <a:t>For </a:t>
            </a:r>
            <a:r>
              <a:rPr lang="sv-SE" dirty="0" err="1" smtClean="0"/>
              <a:t>studying</a:t>
            </a:r>
            <a:r>
              <a:rPr lang="sv-SE" dirty="0" smtClean="0"/>
              <a:t> </a:t>
            </a:r>
            <a:r>
              <a:rPr lang="sv-SE" dirty="0" err="1" smtClean="0"/>
              <a:t>occupants</a:t>
            </a:r>
            <a:r>
              <a:rPr lang="sv-SE" dirty="0" smtClean="0"/>
              <a:t> with symptoms &gt; 1month</a:t>
            </a:r>
          </a:p>
          <a:p>
            <a:pPr lvl="1"/>
            <a:r>
              <a:rPr lang="sv-SE" dirty="0" smtClean="0"/>
              <a:t>52 225 </a:t>
            </a:r>
            <a:r>
              <a:rPr lang="sv-SE" dirty="0" err="1" smtClean="0"/>
              <a:t>occupants</a:t>
            </a:r>
            <a:r>
              <a:rPr lang="sv-SE" dirty="0" smtClean="0"/>
              <a:t> </a:t>
            </a:r>
            <a:r>
              <a:rPr lang="sv-SE" dirty="0" err="1" smtClean="0"/>
              <a:t>reporting</a:t>
            </a:r>
            <a:r>
              <a:rPr lang="sv-SE" dirty="0" smtClean="0"/>
              <a:t> whiplash symptoms</a:t>
            </a:r>
          </a:p>
          <a:p>
            <a:pPr lvl="1"/>
            <a:r>
              <a:rPr lang="sv-SE" dirty="0" smtClean="0"/>
              <a:t>10 115 </a:t>
            </a:r>
            <a:r>
              <a:rPr lang="sv-SE" dirty="0" err="1" smtClean="0"/>
              <a:t>resulted</a:t>
            </a:r>
            <a:r>
              <a:rPr lang="sv-SE" dirty="0" smtClean="0"/>
              <a:t> in symptoms &gt; 1 </a:t>
            </a:r>
            <a:r>
              <a:rPr lang="sv-SE" dirty="0" err="1" smtClean="0"/>
              <a:t>month</a:t>
            </a:r>
            <a:r>
              <a:rPr lang="sv-SE" dirty="0" smtClean="0"/>
              <a:t> (20%)</a:t>
            </a:r>
          </a:p>
          <a:p>
            <a:endParaRPr lang="sv-SE" dirty="0" smtClean="0"/>
          </a:p>
          <a:p>
            <a:r>
              <a:rPr lang="sv-SE" dirty="0" smtClean="0"/>
              <a:t>For </a:t>
            </a:r>
            <a:r>
              <a:rPr lang="sv-SE" dirty="0" err="1" smtClean="0"/>
              <a:t>studying</a:t>
            </a:r>
            <a:r>
              <a:rPr lang="sv-SE" dirty="0" smtClean="0"/>
              <a:t> </a:t>
            </a:r>
            <a:r>
              <a:rPr lang="sv-SE" dirty="0" err="1" smtClean="0"/>
              <a:t>occupants</a:t>
            </a:r>
            <a:r>
              <a:rPr lang="sv-SE" dirty="0" smtClean="0"/>
              <a:t> with </a:t>
            </a:r>
            <a:r>
              <a:rPr lang="sv-SE" dirty="0" err="1" smtClean="0"/>
              <a:t>pmi</a:t>
            </a:r>
            <a:endParaRPr lang="sv-SE" dirty="0" smtClean="0"/>
          </a:p>
          <a:p>
            <a:pPr lvl="1"/>
            <a:r>
              <a:rPr lang="sv-SE" dirty="0" smtClean="0"/>
              <a:t>50 343 </a:t>
            </a:r>
            <a:r>
              <a:rPr lang="sv-SE" dirty="0" err="1" smtClean="0"/>
              <a:t>occupants</a:t>
            </a:r>
            <a:r>
              <a:rPr lang="sv-SE" dirty="0" smtClean="0"/>
              <a:t> </a:t>
            </a:r>
            <a:r>
              <a:rPr lang="sv-SE" dirty="0" err="1" smtClean="0"/>
              <a:t>reporting</a:t>
            </a:r>
            <a:r>
              <a:rPr lang="sv-SE" dirty="0" smtClean="0"/>
              <a:t> whiplash symptoms</a:t>
            </a:r>
          </a:p>
          <a:p>
            <a:pPr lvl="1"/>
            <a:r>
              <a:rPr lang="sv-SE" dirty="0" smtClean="0"/>
              <a:t>  5 368 </a:t>
            </a:r>
            <a:r>
              <a:rPr lang="sv-SE" dirty="0" err="1" smtClean="0"/>
              <a:t>resulted</a:t>
            </a:r>
            <a:r>
              <a:rPr lang="sv-SE" dirty="0" smtClean="0"/>
              <a:t> in </a:t>
            </a:r>
            <a:r>
              <a:rPr lang="sv-SE" dirty="0" err="1" smtClean="0"/>
              <a:t>pmi</a:t>
            </a:r>
            <a:r>
              <a:rPr lang="sv-SE" dirty="0" smtClean="0"/>
              <a:t> (10%)</a:t>
            </a:r>
          </a:p>
          <a:p>
            <a:pPr>
              <a:buNone/>
            </a:pP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539552" y="5157192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Kullgren et al. (2013) </a:t>
            </a:r>
            <a:r>
              <a:rPr lang="en-US" dirty="0"/>
              <a:t>Development of Whiplash Associated Disorders for Male and Female Car Occupants in Cars Launched Since the 80s in Different Impact </a:t>
            </a:r>
            <a:r>
              <a:rPr lang="en-US" dirty="0" smtClean="0"/>
              <a:t>Directions, IRCOBI Conference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622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846640" cy="732755"/>
          </a:xfrm>
        </p:spPr>
        <p:txBody>
          <a:bodyPr/>
          <a:lstStyle/>
          <a:p>
            <a:pPr algn="ctr"/>
            <a:r>
              <a:rPr lang="sv-SE" dirty="0" smtClean="0"/>
              <a:t>Whiplash </a:t>
            </a:r>
            <a:r>
              <a:rPr lang="sv-SE" dirty="0" err="1" smtClean="0"/>
              <a:t>concepts</a:t>
            </a:r>
            <a:r>
              <a:rPr lang="sv-SE" dirty="0" smtClean="0"/>
              <a:t>, risk for </a:t>
            </a:r>
            <a:r>
              <a:rPr lang="sv-SE" dirty="0" err="1" smtClean="0"/>
              <a:t>pmi</a:t>
            </a:r>
            <a:endParaRPr lang="sv-SE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611560" y="1268760"/>
          <a:ext cx="792088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Rak 8"/>
          <p:cNvCxnSpPr/>
          <p:nvPr/>
        </p:nvCxnSpPr>
        <p:spPr bwMode="auto">
          <a:xfrm>
            <a:off x="1657333" y="3973286"/>
            <a:ext cx="506464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9FE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Rak 11"/>
          <p:cNvCxnSpPr/>
          <p:nvPr/>
        </p:nvCxnSpPr>
        <p:spPr bwMode="auto">
          <a:xfrm>
            <a:off x="2123728" y="3573016"/>
            <a:ext cx="506464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E6007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Rak pil 13"/>
          <p:cNvCxnSpPr/>
          <p:nvPr/>
        </p:nvCxnSpPr>
        <p:spPr bwMode="auto">
          <a:xfrm>
            <a:off x="4067944" y="3965713"/>
            <a:ext cx="3313" cy="86754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9FE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Rak pil 14"/>
          <p:cNvCxnSpPr/>
          <p:nvPr/>
        </p:nvCxnSpPr>
        <p:spPr bwMode="auto">
          <a:xfrm flipH="1">
            <a:off x="1839686" y="3989242"/>
            <a:ext cx="3990" cy="52832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9FE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Rak pil 16"/>
          <p:cNvCxnSpPr/>
          <p:nvPr/>
        </p:nvCxnSpPr>
        <p:spPr bwMode="auto">
          <a:xfrm>
            <a:off x="2339752" y="3573016"/>
            <a:ext cx="0" cy="8640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E6007E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ruta 21"/>
          <p:cNvSpPr txBox="1"/>
          <p:nvPr/>
        </p:nvSpPr>
        <p:spPr>
          <a:xfrm>
            <a:off x="3275856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rgbClr val="009FE4"/>
                </a:solidFill>
              </a:rPr>
              <a:t>70%</a:t>
            </a:r>
            <a:endParaRPr lang="sv-SE" sz="2400" dirty="0">
              <a:solidFill>
                <a:srgbClr val="009FE4"/>
              </a:solidFill>
            </a:endParaRPr>
          </a:p>
        </p:txBody>
      </p:sp>
      <p:sp>
        <p:nvSpPr>
          <p:cNvPr id="23" name="textruta 22"/>
          <p:cNvSpPr txBox="1"/>
          <p:nvPr/>
        </p:nvSpPr>
        <p:spPr>
          <a:xfrm>
            <a:off x="1043608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rgbClr val="009FE4"/>
                </a:solidFill>
              </a:rPr>
              <a:t>47%</a:t>
            </a:r>
            <a:endParaRPr lang="sv-SE" sz="2400" dirty="0">
              <a:solidFill>
                <a:srgbClr val="009FE4"/>
              </a:solidFill>
            </a:endParaRPr>
          </a:p>
        </p:txBody>
      </p:sp>
      <p:cxnSp>
        <p:nvCxnSpPr>
          <p:cNvPr id="24" name="Rak pil 23"/>
          <p:cNvCxnSpPr/>
          <p:nvPr/>
        </p:nvCxnSpPr>
        <p:spPr bwMode="auto">
          <a:xfrm flipV="1">
            <a:off x="5076056" y="3356992"/>
            <a:ext cx="0" cy="2160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E6007E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ruta 25"/>
          <p:cNvSpPr txBox="1"/>
          <p:nvPr/>
        </p:nvSpPr>
        <p:spPr>
          <a:xfrm>
            <a:off x="5148064" y="299695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rgbClr val="E6007E"/>
                </a:solidFill>
              </a:rPr>
              <a:t>-13%</a:t>
            </a:r>
            <a:endParaRPr lang="sv-SE" sz="2400" dirty="0">
              <a:solidFill>
                <a:srgbClr val="E6007E"/>
              </a:solidFill>
            </a:endParaRPr>
          </a:p>
        </p:txBody>
      </p:sp>
      <p:sp>
        <p:nvSpPr>
          <p:cNvPr id="27" name="textruta 26"/>
          <p:cNvSpPr txBox="1"/>
          <p:nvPr/>
        </p:nvSpPr>
        <p:spPr>
          <a:xfrm>
            <a:off x="2339752" y="3573016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rgbClr val="E6007E"/>
                </a:solidFill>
              </a:rPr>
              <a:t>52%</a:t>
            </a:r>
            <a:endParaRPr lang="sv-SE" sz="2400" dirty="0">
              <a:solidFill>
                <a:srgbClr val="E6007E"/>
              </a:solidFill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335570" y="575614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Kullgren et al. (2013) </a:t>
            </a:r>
            <a:r>
              <a:rPr lang="en-US" sz="1400" dirty="0"/>
              <a:t>Development of Whiplash Associated Disorders for Male and Female Car Occupants in Cars Launched Since the 80s in Different Impact </a:t>
            </a:r>
            <a:r>
              <a:rPr lang="en-US" sz="1400" dirty="0" smtClean="0"/>
              <a:t>Directions, IRCOBI Conference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9281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euout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2281" y="568325"/>
            <a:ext cx="5648325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6" descr="Cidaut_baja_resol_ingles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7763" y="5129470"/>
            <a:ext cx="723900" cy="2111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7347" name="Picture 7" descr="logo-uds-couleur-800x433"/>
          <p:cNvPicPr>
            <a:picLocks noChangeAspect="1" noChangeArrowheads="1"/>
          </p:cNvPicPr>
          <p:nvPr/>
        </p:nvPicPr>
        <p:blipFill>
          <a:blip r:embed="rId5"/>
          <a:srcRect l="6085" t="11275"/>
          <a:stretch>
            <a:fillRect/>
          </a:stretch>
        </p:blipFill>
        <p:spPr bwMode="auto">
          <a:xfrm>
            <a:off x="3373737" y="4169837"/>
            <a:ext cx="642938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7348" name="Picture 8" descr="lmu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75041" y="3920331"/>
            <a:ext cx="557213" cy="2587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7349" name="Picture 10" descr="Briefkopf-bil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65798" y="4590669"/>
            <a:ext cx="655638" cy="246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7350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48087" y="3280568"/>
            <a:ext cx="779463" cy="1095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7351" name="Picture 2" descr="C:\Users\EAgar\AppData\Local\Microsoft\Windows\Temporary Internet Files\Content.Outlook\OPZN3CC4\vti_logo_payoff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03707" y="2974976"/>
            <a:ext cx="4111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3" descr="C:\Users\EAgar\AppData\Local\Microsoft\Windows\Temporary Internet Files\Content.Outlook\OPZN3CC4\LOGO_FAS (2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28913" y="4418425"/>
            <a:ext cx="6064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2" descr="C:\Users\EAgar\AppData\Local\Microsoft\Windows\Temporary Internet Files\Content.Outlook\OPZN3CC4\Folksam Pytteliten (PMS C)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41012" y="2780619"/>
            <a:ext cx="74771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91730" y="2870994"/>
            <a:ext cx="4460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96531" y="4496862"/>
            <a:ext cx="48895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548237" y="3709194"/>
            <a:ext cx="82550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9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03125" y="1948657"/>
            <a:ext cx="178911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0" name="Picture 7"/>
          <p:cNvPicPr>
            <a:picLocks noChangeAspect="1" noChangeArrowheads="1"/>
          </p:cNvPicPr>
          <p:nvPr/>
        </p:nvPicPr>
        <p:blipFill>
          <a:blip r:embed="rId16"/>
          <a:srcRect t="22372" b="22372"/>
          <a:stretch>
            <a:fillRect/>
          </a:stretch>
        </p:blipFill>
        <p:spPr bwMode="auto">
          <a:xfrm>
            <a:off x="2564606" y="3920332"/>
            <a:ext cx="935037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ktangel 1"/>
          <p:cNvSpPr/>
          <p:nvPr/>
        </p:nvSpPr>
        <p:spPr>
          <a:xfrm>
            <a:off x="1251845" y="646070"/>
            <a:ext cx="6551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  <a:r>
              <a:rPr lang="en-GB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47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Grp="1" noChangeArrowheads="1"/>
          </p:cNvSpPr>
          <p:nvPr>
            <p:ph type="title"/>
          </p:nvPr>
        </p:nvSpPr>
        <p:spPr>
          <a:xfrm>
            <a:off x="266700" y="165100"/>
            <a:ext cx="8507413" cy="1112838"/>
          </a:xfrm>
        </p:spPr>
        <p:txBody>
          <a:bodyPr/>
          <a:lstStyle/>
          <a:p>
            <a:r>
              <a:rPr lang="en-GB" sz="4400" b="0" dirty="0" smtClean="0"/>
              <a:t>  Whiplash Injuries</a:t>
            </a: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382588" y="1068388"/>
            <a:ext cx="78851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5600" indent="-355600" algn="l" eaLnBrk="0" hangingPunct="0">
              <a:spcAft>
                <a:spcPct val="20000"/>
              </a:spcAft>
              <a:buClr>
                <a:srgbClr val="EB0000"/>
              </a:buClr>
              <a:buFont typeface="Wingdings 2" pitchFamily="18" charset="2"/>
              <a:buChar char="•"/>
            </a:pPr>
            <a:r>
              <a:rPr lang="en-GB" sz="2400" dirty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Most common in rear </a:t>
            </a:r>
            <a:r>
              <a:rPr lang="en-GB" sz="24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impacts</a:t>
            </a:r>
          </a:p>
          <a:p>
            <a:pPr marL="355600" indent="-355600" algn="l" eaLnBrk="0" hangingPunct="0">
              <a:buClr>
                <a:srgbClr val="EB0000"/>
              </a:buClr>
              <a:buFont typeface="Wingdings 2" pitchFamily="18" charset="2"/>
              <a:buChar char="•"/>
            </a:pPr>
            <a:r>
              <a:rPr lang="en-GB" sz="24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Different level of protection in different car model and seat designs</a:t>
            </a:r>
          </a:p>
          <a:p>
            <a:pPr marL="355600" indent="-355600" eaLnBrk="0" hangingPunct="0">
              <a:buClr>
                <a:srgbClr val="EB0000"/>
              </a:buClr>
              <a:buFont typeface="Wingdings 2" pitchFamily="18" charset="2"/>
              <a:buChar char="•"/>
            </a:pPr>
            <a:endParaRPr lang="en-GB" sz="400" dirty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0485" name="Group 6"/>
          <p:cNvGrpSpPr>
            <a:grpSpLocks/>
          </p:cNvGrpSpPr>
          <p:nvPr/>
        </p:nvGrpSpPr>
        <p:grpSpPr bwMode="auto">
          <a:xfrm>
            <a:off x="611560" y="2967435"/>
            <a:ext cx="2505075" cy="3055938"/>
            <a:chOff x="703" y="1888"/>
            <a:chExt cx="1578" cy="1925"/>
          </a:xfrm>
        </p:grpSpPr>
        <p:pic>
          <p:nvPicPr>
            <p:cNvPr id="20487" name="Picture 7" descr="Statistik krockriktning - Krafft (1998)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3" y="1888"/>
              <a:ext cx="1578" cy="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8" name="Rectangle 8"/>
            <p:cNvSpPr>
              <a:spLocks noChangeArrowheads="1"/>
            </p:cNvSpPr>
            <p:nvPr/>
          </p:nvSpPr>
          <p:spPr bwMode="auto">
            <a:xfrm>
              <a:off x="743" y="3529"/>
              <a:ext cx="153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0" hangingPunct="0">
                <a:spcBef>
                  <a:spcPct val="20000"/>
                </a:spcBef>
                <a:buClr>
                  <a:srgbClr val="EB0000"/>
                </a:buClr>
                <a:buFont typeface="Wingdings 2" pitchFamily="18" charset="2"/>
                <a:buNone/>
              </a:pPr>
              <a:r>
                <a:rPr lang="en-GB">
                  <a:solidFill>
                    <a:srgbClr val="008000"/>
                  </a:solidFill>
                </a:rPr>
                <a:t>Based on Krafft (1998)</a:t>
              </a:r>
            </a:p>
          </p:txBody>
        </p:sp>
      </p:grpSp>
      <p:pic>
        <p:nvPicPr>
          <p:cNvPr id="20486" name="Picture 9"/>
          <p:cNvPicPr>
            <a:picLocks noChangeAspect="1" noChangeArrowheads="1"/>
          </p:cNvPicPr>
          <p:nvPr/>
        </p:nvPicPr>
        <p:blipFill>
          <a:blip r:embed="rId4"/>
          <a:srcRect l="2003" t="36868" r="2003" b="36868"/>
          <a:stretch>
            <a:fillRect/>
          </a:stretch>
        </p:blipFill>
        <p:spPr bwMode="auto">
          <a:xfrm>
            <a:off x="3887924" y="4495404"/>
            <a:ext cx="4696739" cy="96916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" name="Picture 3" descr="neck-pa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1587" y="2154238"/>
            <a:ext cx="14128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62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3"/>
          <p:cNvSpPr>
            <a:spLocks noGrp="1" noChangeArrowheads="1"/>
          </p:cNvSpPr>
          <p:nvPr>
            <p:ph type="title" idx="4294967295"/>
          </p:nvPr>
        </p:nvSpPr>
        <p:spPr>
          <a:xfrm>
            <a:off x="230089" y="650875"/>
            <a:ext cx="8229600" cy="725488"/>
          </a:xfrm>
        </p:spPr>
        <p:txBody>
          <a:bodyPr/>
          <a:lstStyle/>
          <a:p>
            <a:r>
              <a:rPr lang="en-GB" sz="4400" b="0" dirty="0" smtClean="0"/>
              <a:t>  Whiplash injuries</a:t>
            </a:r>
            <a:r>
              <a:rPr lang="sv-SE" sz="4400" b="0" dirty="0" smtClean="0"/>
              <a:t> </a:t>
            </a:r>
            <a:br>
              <a:rPr lang="sv-SE" sz="4400" b="0" dirty="0" smtClean="0"/>
            </a:br>
            <a:endParaRPr lang="sv-SE" sz="4400" b="0" dirty="0" smtClean="0"/>
          </a:p>
        </p:txBody>
      </p:sp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323850" y="1376363"/>
            <a:ext cx="7372350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5600" indent="-355600" eaLnBrk="0" hangingPunct="0">
              <a:spcAft>
                <a:spcPct val="40000"/>
              </a:spcAft>
              <a:buClr>
                <a:srgbClr val="EB0000"/>
              </a:buClr>
              <a:buFontTx/>
              <a:buChar char="-"/>
            </a:pPr>
            <a:r>
              <a:rPr lang="en-GB" sz="2400" dirty="0">
                <a:solidFill>
                  <a:schemeClr val="tx2"/>
                </a:solidFill>
              </a:rPr>
              <a:t>App. </a:t>
            </a:r>
            <a:r>
              <a:rPr lang="en-GB" sz="2400" b="1" dirty="0"/>
              <a:t>70%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b="1" dirty="0"/>
              <a:t>of the costs</a:t>
            </a:r>
            <a:r>
              <a:rPr lang="en-GB" sz="2400" dirty="0">
                <a:solidFill>
                  <a:schemeClr val="tx2"/>
                </a:solidFill>
              </a:rPr>
              <a:t> of all injuries leading to permanent medical impairment for the insurance companies </a:t>
            </a:r>
            <a:endParaRPr lang="en-GB" sz="2400" dirty="0" smtClean="0">
              <a:solidFill>
                <a:schemeClr val="tx2"/>
              </a:solidFill>
            </a:endParaRPr>
          </a:p>
          <a:p>
            <a:pPr marL="355600" indent="-355600" eaLnBrk="0" hangingPunct="0">
              <a:spcAft>
                <a:spcPct val="40000"/>
              </a:spcAft>
              <a:buClr>
                <a:srgbClr val="EB0000"/>
              </a:buClr>
              <a:buFontTx/>
              <a:buChar char="-"/>
            </a:pPr>
            <a:r>
              <a:rPr lang="en-US" sz="2400" dirty="0" smtClean="0">
                <a:solidFill>
                  <a:schemeClr val="tx2"/>
                </a:solidFill>
              </a:rPr>
              <a:t>Europe: </a:t>
            </a:r>
            <a:r>
              <a:rPr lang="en-US" sz="2400" b="1" dirty="0"/>
              <a:t>8</a:t>
            </a:r>
            <a:r>
              <a:rPr lang="en-US" sz="2400" b="1" dirty="0" smtClean="0"/>
              <a:t>00</a:t>
            </a:r>
            <a:r>
              <a:rPr lang="en-US" sz="2400" b="1" dirty="0"/>
              <a:t> 000 </a:t>
            </a:r>
            <a:r>
              <a:rPr lang="en-US" sz="2400" dirty="0" smtClean="0">
                <a:solidFill>
                  <a:schemeClr val="tx2"/>
                </a:solidFill>
              </a:rPr>
              <a:t>injuries annually, </a:t>
            </a:r>
            <a:r>
              <a:rPr lang="en-US" sz="2400" b="1" dirty="0" smtClean="0"/>
              <a:t>40</a:t>
            </a:r>
            <a:r>
              <a:rPr lang="en-US" sz="2400" b="1" dirty="0"/>
              <a:t> 000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2"/>
                </a:solidFill>
              </a:rPr>
              <a:t>result in long term suffering</a:t>
            </a:r>
            <a:endParaRPr lang="en-GB" sz="2400" dirty="0">
              <a:solidFill>
                <a:schemeClr val="tx2"/>
              </a:solidFill>
            </a:endParaRPr>
          </a:p>
          <a:p>
            <a:pPr marL="355600" indent="-355600" eaLnBrk="0" hangingPunct="0">
              <a:spcAft>
                <a:spcPct val="40000"/>
              </a:spcAft>
              <a:buClr>
                <a:srgbClr val="EB0000"/>
              </a:buClr>
              <a:buFontTx/>
              <a:buChar char="-"/>
            </a:pPr>
            <a:r>
              <a:rPr lang="en-GB" sz="2400" b="1" dirty="0"/>
              <a:t>Costs: &gt; </a:t>
            </a:r>
            <a:r>
              <a:rPr lang="en-GB" sz="2400" b="1" dirty="0" smtClean="0"/>
              <a:t>10 </a:t>
            </a:r>
            <a:r>
              <a:rPr lang="en-GB" sz="2400" b="1" dirty="0"/>
              <a:t>billion €</a:t>
            </a:r>
            <a:r>
              <a:rPr lang="en-GB" sz="1400" b="1" dirty="0"/>
              <a:t> </a:t>
            </a:r>
            <a:r>
              <a:rPr lang="en-GB" sz="2400" dirty="0">
                <a:solidFill>
                  <a:schemeClr val="tx2"/>
                </a:solidFill>
              </a:rPr>
              <a:t>in </a:t>
            </a:r>
            <a:r>
              <a:rPr lang="en-GB" sz="2400" dirty="0" smtClean="0">
                <a:solidFill>
                  <a:schemeClr val="tx2"/>
                </a:solidFill>
              </a:rPr>
              <a:t>Europe</a:t>
            </a:r>
            <a:endParaRPr lang="en-GB" sz="2400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16284"/>
              </p:ext>
            </p:extLst>
          </p:nvPr>
        </p:nvGraphicFramePr>
        <p:xfrm>
          <a:off x="4922874" y="3844751"/>
          <a:ext cx="3843110" cy="2159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Document" r:id="rId5" imgW="11999450" imgH="4140223" progId="Word.Document.8">
                  <p:embed/>
                </p:oleObj>
              </mc:Choice>
              <mc:Fallback>
                <p:oleObj name="Document" r:id="rId5" imgW="11999450" imgH="414022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 r="72829" b="48392"/>
                      <a:stretch>
                        <a:fillRect/>
                      </a:stretch>
                    </p:blipFill>
                    <p:spPr bwMode="auto">
                      <a:xfrm>
                        <a:off x="4922874" y="3844751"/>
                        <a:ext cx="3843110" cy="215923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42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199" y="225425"/>
            <a:ext cx="6634717" cy="1112838"/>
          </a:xfrm>
        </p:spPr>
        <p:txBody>
          <a:bodyPr/>
          <a:lstStyle/>
          <a:p>
            <a:r>
              <a:rPr lang="sv-SE" sz="4400" b="0" dirty="0" smtClean="0"/>
              <a:t>Whiplash – Risk </a:t>
            </a:r>
            <a:r>
              <a:rPr lang="sv-SE" sz="4400" b="0" dirty="0" err="1" smtClean="0"/>
              <a:t>of</a:t>
            </a:r>
            <a:r>
              <a:rPr lang="sv-SE" sz="4400" b="0" dirty="0" smtClean="0"/>
              <a:t> injuries</a:t>
            </a:r>
          </a:p>
        </p:txBody>
      </p:sp>
      <p:pic>
        <p:nvPicPr>
          <p:cNvPr id="24579" name="Picture 4" descr="Injury risk males_femal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06"/>
          <a:stretch>
            <a:fillRect/>
          </a:stretch>
        </p:blipFill>
        <p:spPr bwMode="auto">
          <a:xfrm>
            <a:off x="121130" y="1651379"/>
            <a:ext cx="8813457" cy="43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neck-p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1661" y="1216837"/>
            <a:ext cx="13843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88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509588" y="500858"/>
            <a:ext cx="8522737" cy="169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eaLnBrk="1" hangingPunct="1"/>
            <a:endParaRPr lang="en-GB" sz="24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/>
            <a:r>
              <a:rPr lang="en-GB" sz="2400" dirty="0" smtClean="0">
                <a:solidFill>
                  <a:schemeClr val="tx2"/>
                </a:solidFill>
                <a:latin typeface="Arial" charset="0"/>
              </a:rPr>
              <a:t>Injury Statistics – Folksam 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</a:t>
            </a:r>
            <a:r>
              <a:rPr lang="sv-S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Kullgren &amp; </a:t>
            </a:r>
            <a:r>
              <a:rPr lang="sv-SE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Krafft</a:t>
            </a:r>
            <a:r>
              <a:rPr lang="sv-S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2010) </a:t>
            </a:r>
            <a:endParaRPr lang="en-GB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684212" y="3147282"/>
            <a:ext cx="5446712" cy="3168650"/>
            <a:chOff x="499" y="1943"/>
            <a:chExt cx="3431" cy="1996"/>
          </a:xfrm>
        </p:grpSpPr>
        <p:pic>
          <p:nvPicPr>
            <p:cNvPr id="30742" name="Picture 24" descr="Folksam data 2"/>
            <p:cNvPicPr>
              <a:picLocks noChangeAspect="1" noChangeArrowheads="1"/>
            </p:cNvPicPr>
            <p:nvPr/>
          </p:nvPicPr>
          <p:blipFill>
            <a:blip r:embed="rId3" cstate="print"/>
            <a:srcRect l="5797" t="7018" r="8598" b="23509"/>
            <a:stretch>
              <a:fillRect/>
            </a:stretch>
          </p:blipFill>
          <p:spPr bwMode="auto">
            <a:xfrm>
              <a:off x="711" y="1943"/>
              <a:ext cx="3219" cy="1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0"/>
            <p:cNvGrpSpPr>
              <a:grpSpLocks/>
            </p:cNvGrpSpPr>
            <p:nvPr/>
          </p:nvGrpSpPr>
          <p:grpSpPr bwMode="auto">
            <a:xfrm>
              <a:off x="1066" y="3525"/>
              <a:ext cx="2707" cy="414"/>
              <a:chOff x="722" y="3449"/>
              <a:chExt cx="2707" cy="414"/>
            </a:xfrm>
          </p:grpSpPr>
          <p:sp>
            <p:nvSpPr>
              <p:cNvPr id="30745" name="Text Box 41"/>
              <p:cNvSpPr txBox="1">
                <a:spLocks noChangeArrowheads="1"/>
              </p:cNvSpPr>
              <p:nvPr/>
            </p:nvSpPr>
            <p:spPr bwMode="auto">
              <a:xfrm>
                <a:off x="2074" y="3451"/>
                <a:ext cx="1355" cy="4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bIns="118800">
                <a:spAutoFit/>
              </a:bodyPr>
              <a:lstStyle/>
              <a:p>
                <a:pPr algn="ctr"/>
                <a:r>
                  <a:rPr lang="en-GB" sz="1600" b="1"/>
                  <a:t>With</a:t>
                </a:r>
              </a:p>
              <a:p>
                <a:pPr algn="ctr"/>
                <a:r>
                  <a:rPr lang="en-GB" sz="1600" b="1"/>
                  <a:t>Whiplash Protection</a:t>
                </a:r>
                <a:endParaRPr lang="en-GB" sz="1600"/>
              </a:p>
            </p:txBody>
          </p:sp>
          <p:sp>
            <p:nvSpPr>
              <p:cNvPr id="30746" name="Text Box 42"/>
              <p:cNvSpPr txBox="1">
                <a:spLocks noChangeArrowheads="1"/>
              </p:cNvSpPr>
              <p:nvPr/>
            </p:nvSpPr>
            <p:spPr bwMode="auto">
              <a:xfrm>
                <a:off x="722" y="3449"/>
                <a:ext cx="1355" cy="4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bIns="118800">
                <a:spAutoFit/>
              </a:bodyPr>
              <a:lstStyle/>
              <a:p>
                <a:pPr algn="ctr"/>
                <a:r>
                  <a:rPr lang="en-GB" sz="1600" b="1"/>
                  <a:t>Without</a:t>
                </a:r>
              </a:p>
              <a:p>
                <a:pPr algn="ctr"/>
                <a:r>
                  <a:rPr lang="en-GB" sz="1600" b="1"/>
                  <a:t>Whiplash Protection</a:t>
                </a:r>
                <a:endParaRPr lang="en-GB" sz="1600"/>
              </a:p>
            </p:txBody>
          </p:sp>
        </p:grpSp>
        <p:sp>
          <p:nvSpPr>
            <p:cNvPr id="30744" name="Text Box 43"/>
            <p:cNvSpPr txBox="1">
              <a:spLocks noChangeArrowheads="1"/>
            </p:cNvSpPr>
            <p:nvPr/>
          </p:nvSpPr>
          <p:spPr bwMode="auto">
            <a:xfrm rot="-5400000">
              <a:off x="-118" y="2632"/>
              <a:ext cx="1445" cy="21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/>
                <a:t>Risk</a:t>
              </a:r>
              <a:endParaRPr lang="en-GB" sz="1600"/>
            </a:p>
          </p:txBody>
        </p:sp>
      </p:grp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09588" y="1952836"/>
            <a:ext cx="6419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5600" indent="-355600">
              <a:spcAft>
                <a:spcPct val="40000"/>
              </a:spcAft>
              <a:buClr>
                <a:srgbClr val="EB0000"/>
              </a:buClr>
              <a:buFont typeface="Wingdings 2" pitchFamily="18" charset="2"/>
              <a:buChar char=""/>
            </a:pPr>
            <a:r>
              <a:rPr lang="en-GB" sz="2400" dirty="0">
                <a:solidFill>
                  <a:srgbClr val="5F5F5F"/>
                </a:solidFill>
                <a:ea typeface="Arial Unicode MS" pitchFamily="34" charset="-128"/>
                <a:cs typeface="Arial Unicode MS" pitchFamily="34" charset="-128"/>
              </a:rPr>
              <a:t>Whiplash protection systems less effective for females than for males</a:t>
            </a:r>
            <a:endParaRPr lang="en-GB" sz="2400" dirty="0">
              <a:solidFill>
                <a:srgbClr val="5F5F5F"/>
              </a:solidFill>
            </a:endParaRPr>
          </a:p>
        </p:txBody>
      </p:sp>
      <p:sp>
        <p:nvSpPr>
          <p:cNvPr id="819207" name="Rectangle 7"/>
          <p:cNvSpPr>
            <a:spLocks noChangeArrowheads="1"/>
          </p:cNvSpPr>
          <p:nvPr/>
        </p:nvSpPr>
        <p:spPr bwMode="auto">
          <a:xfrm>
            <a:off x="6248399" y="3939445"/>
            <a:ext cx="2697163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Clr>
                <a:srgbClr val="EB0000"/>
              </a:buClr>
              <a:buFont typeface="Wingdings 2" pitchFamily="18" charset="2"/>
              <a:buNone/>
            </a:pPr>
            <a:r>
              <a:rPr lang="en-GB" sz="1800" dirty="0">
                <a:solidFill>
                  <a:schemeClr val="accent1"/>
                </a:solidFill>
              </a:rPr>
              <a:t>Data based on: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</a:rPr>
              <a:t>- permanent medical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</a:rPr>
              <a:t>  impairments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</a:rPr>
              <a:t>- </a:t>
            </a:r>
            <a:r>
              <a:rPr lang="en-GB" sz="1800" u="sng" dirty="0">
                <a:solidFill>
                  <a:schemeClr val="accent1"/>
                </a:solidFill>
              </a:rPr>
              <a:t>all</a:t>
            </a:r>
            <a:r>
              <a:rPr lang="en-GB" sz="1800" dirty="0">
                <a:solidFill>
                  <a:schemeClr val="accent1"/>
                </a:solidFill>
              </a:rPr>
              <a:t> whiplash protection 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</a:rPr>
              <a:t>  systems</a:t>
            </a: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2636837" y="4150582"/>
            <a:ext cx="2332037" cy="836613"/>
            <a:chOff x="1729" y="2467"/>
            <a:chExt cx="1469" cy="527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1729" y="2467"/>
              <a:ext cx="1469" cy="527"/>
              <a:chOff x="1729" y="2467"/>
              <a:chExt cx="1469" cy="527"/>
            </a:xfrm>
          </p:grpSpPr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1729" y="2498"/>
                <a:ext cx="1469" cy="496"/>
                <a:chOff x="2699" y="2598"/>
                <a:chExt cx="771" cy="411"/>
              </a:xfrm>
            </p:grpSpPr>
            <p:sp>
              <p:nvSpPr>
                <p:cNvPr id="30740" name="Line 13"/>
                <p:cNvSpPr>
                  <a:spLocks noChangeShapeType="1"/>
                </p:cNvSpPr>
                <p:nvPr/>
              </p:nvSpPr>
              <p:spPr bwMode="auto">
                <a:xfrm>
                  <a:off x="2699" y="2598"/>
                  <a:ext cx="771" cy="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30741" name="Line 14"/>
                <p:cNvSpPr>
                  <a:spLocks noChangeShapeType="1"/>
                </p:cNvSpPr>
                <p:nvPr/>
              </p:nvSpPr>
              <p:spPr bwMode="auto">
                <a:xfrm>
                  <a:off x="3334" y="2601"/>
                  <a:ext cx="0" cy="408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 type="stealth" w="lg" len="lg"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</p:grpSp>
          <p:sp>
            <p:nvSpPr>
              <p:cNvPr id="30739" name="Rectangle 15"/>
              <p:cNvSpPr>
                <a:spLocks noChangeArrowheads="1"/>
              </p:cNvSpPr>
              <p:nvPr/>
            </p:nvSpPr>
            <p:spPr bwMode="auto">
              <a:xfrm>
                <a:off x="3035" y="2467"/>
                <a:ext cx="163" cy="6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</p:grpSp>
        <p:sp>
          <p:nvSpPr>
            <p:cNvPr id="30737" name="Text Box 16"/>
            <p:cNvSpPr txBox="1">
              <a:spLocks noChangeArrowheads="1"/>
            </p:cNvSpPr>
            <p:nvPr/>
          </p:nvSpPr>
          <p:spPr bwMode="auto">
            <a:xfrm>
              <a:off x="2558" y="2619"/>
              <a:ext cx="4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800">
                  <a:solidFill>
                    <a:schemeClr val="accent1"/>
                  </a:solidFill>
                </a:rPr>
                <a:t>57%</a:t>
              </a: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3290887" y="3318732"/>
            <a:ext cx="2335212" cy="1020763"/>
            <a:chOff x="2141" y="2051"/>
            <a:chExt cx="1471" cy="643"/>
          </a:xfrm>
        </p:grpSpPr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2141" y="2051"/>
              <a:ext cx="1471" cy="643"/>
              <a:chOff x="2639" y="1634"/>
              <a:chExt cx="1217" cy="806"/>
            </a:xfrm>
          </p:grpSpPr>
          <p:grpSp>
            <p:nvGrpSpPr>
              <p:cNvPr id="9" name="Group 19"/>
              <p:cNvGrpSpPr>
                <a:grpSpLocks/>
              </p:cNvGrpSpPr>
              <p:nvPr/>
            </p:nvGrpSpPr>
            <p:grpSpPr bwMode="auto">
              <a:xfrm>
                <a:off x="2639" y="1661"/>
                <a:ext cx="1205" cy="779"/>
                <a:chOff x="2699" y="2598"/>
                <a:chExt cx="771" cy="411"/>
              </a:xfrm>
            </p:grpSpPr>
            <p:sp>
              <p:nvSpPr>
                <p:cNvPr id="30734" name="Line 20"/>
                <p:cNvSpPr>
                  <a:spLocks noChangeShapeType="1"/>
                </p:cNvSpPr>
                <p:nvPr/>
              </p:nvSpPr>
              <p:spPr bwMode="auto">
                <a:xfrm>
                  <a:off x="2699" y="2598"/>
                  <a:ext cx="771" cy="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30735" name="Line 21"/>
                <p:cNvSpPr>
                  <a:spLocks noChangeShapeType="1"/>
                </p:cNvSpPr>
                <p:nvPr/>
              </p:nvSpPr>
              <p:spPr bwMode="auto">
                <a:xfrm>
                  <a:off x="3334" y="2601"/>
                  <a:ext cx="0" cy="408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 type="stealth" w="lg" len="lg"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</p:grpSp>
          <p:sp>
            <p:nvSpPr>
              <p:cNvPr id="30733" name="Rectangle 22"/>
              <p:cNvSpPr>
                <a:spLocks noChangeArrowheads="1"/>
              </p:cNvSpPr>
              <p:nvPr/>
            </p:nvSpPr>
            <p:spPr bwMode="auto">
              <a:xfrm>
                <a:off x="3698" y="1634"/>
                <a:ext cx="158" cy="5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</p:grpSp>
        <p:sp>
          <p:nvSpPr>
            <p:cNvPr id="30731" name="Text Box 23"/>
            <p:cNvSpPr txBox="1">
              <a:spLocks noChangeArrowheads="1"/>
            </p:cNvSpPr>
            <p:nvPr/>
          </p:nvSpPr>
          <p:spPr bwMode="auto">
            <a:xfrm>
              <a:off x="2962" y="2236"/>
              <a:ext cx="4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800">
                  <a:solidFill>
                    <a:schemeClr val="accent1"/>
                  </a:solidFill>
                </a:rPr>
                <a:t>45%</a:t>
              </a:r>
            </a:p>
          </p:txBody>
        </p:sp>
      </p:grpSp>
      <p:sp>
        <p:nvSpPr>
          <p:cNvPr id="30729" name="Text Box 46"/>
          <p:cNvSpPr txBox="1">
            <a:spLocks noChangeArrowheads="1"/>
          </p:cNvSpPr>
          <p:nvPr/>
        </p:nvSpPr>
        <p:spPr bwMode="auto">
          <a:xfrm>
            <a:off x="3409949" y="3436207"/>
            <a:ext cx="1098550" cy="641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>
                <a:solidFill>
                  <a:srgbClr val="C0C0C0"/>
                </a:solidFill>
              </a:rPr>
              <a:t>Females</a:t>
            </a:r>
          </a:p>
          <a:p>
            <a:r>
              <a:rPr lang="en-GB" sz="1800" b="1">
                <a:solidFill>
                  <a:srgbClr val="4D4D4D"/>
                </a:solidFill>
              </a:rPr>
              <a:t>Males</a:t>
            </a: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560780" y="223284"/>
            <a:ext cx="777240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GB" sz="4400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Whiplash protection systems</a:t>
            </a:r>
            <a:endParaRPr lang="en-GB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SC000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24713" r="16258" b="23174"/>
          <a:stretch>
            <a:fillRect/>
          </a:stretch>
        </p:blipFill>
        <p:spPr bwMode="auto">
          <a:xfrm>
            <a:off x="201824" y="473605"/>
            <a:ext cx="8823642" cy="50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74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8788" y="1338263"/>
            <a:ext cx="7713662" cy="4754562"/>
          </a:xfrm>
        </p:spPr>
        <p:txBody>
          <a:bodyPr/>
          <a:lstStyle/>
          <a:p>
            <a:r>
              <a:rPr lang="en-GB" sz="2000" dirty="0" smtClean="0"/>
              <a:t>Aims </a:t>
            </a:r>
            <a:endParaRPr lang="sv-SE" sz="2000" dirty="0" smtClean="0"/>
          </a:p>
          <a:p>
            <a:pPr>
              <a:buFontTx/>
              <a:buChar char="-"/>
            </a:pPr>
            <a:r>
              <a:rPr lang="en-GB" sz="2000" dirty="0"/>
              <a:t>R</a:t>
            </a:r>
            <a:r>
              <a:rPr lang="en-GB" sz="2000" dirty="0" smtClean="0"/>
              <a:t>educe the risk of whiplash injuries by enhanced understanding of injury criteria and development of seat evaluation tools. </a:t>
            </a:r>
          </a:p>
          <a:p>
            <a:pPr>
              <a:buFontTx/>
              <a:buChar char="-"/>
            </a:pPr>
            <a:r>
              <a:rPr lang="en-GB" sz="2000" dirty="0" smtClean="0"/>
              <a:t>Develop a finite element dummy model of an average female, named EvaRID (</a:t>
            </a:r>
            <a:r>
              <a:rPr lang="en-GB" dirty="0" smtClean="0"/>
              <a:t>Eva – female/RID – Rear Impact Dummy</a:t>
            </a:r>
            <a:r>
              <a:rPr lang="sv-SE" dirty="0" smtClean="0"/>
              <a:t>)</a:t>
            </a:r>
            <a:r>
              <a:rPr lang="en-GB" sz="2000" dirty="0" smtClean="0"/>
              <a:t>. </a:t>
            </a:r>
          </a:p>
          <a:p>
            <a:pPr>
              <a:buFontTx/>
              <a:buNone/>
            </a:pPr>
            <a:endParaRPr lang="en-GB" sz="2000" dirty="0" smtClean="0"/>
          </a:p>
          <a:p>
            <a:pPr>
              <a:buFontTx/>
              <a:buChar char="-"/>
            </a:pPr>
            <a:r>
              <a:rPr lang="en-GB" sz="2000" dirty="0" smtClean="0"/>
              <a:t>Budget: 3.45 million Euros, 2.5 million Euros </a:t>
            </a:r>
          </a:p>
          <a:p>
            <a:r>
              <a:rPr lang="en-GB" sz="2000" dirty="0" smtClean="0"/>
              <a:t>	from the European Commission, FP7.</a:t>
            </a:r>
          </a:p>
          <a:p>
            <a:pPr>
              <a:buFontTx/>
              <a:buChar char="-"/>
            </a:pPr>
            <a:r>
              <a:rPr lang="en-GB" sz="2000" dirty="0" smtClean="0"/>
              <a:t>12 partner</a:t>
            </a:r>
          </a:p>
          <a:p>
            <a:pPr>
              <a:buFontTx/>
              <a:buChar char="-"/>
            </a:pPr>
            <a:r>
              <a:rPr lang="en-GB" sz="2000" dirty="0" smtClean="0"/>
              <a:t>Duration: 42 months, 2009-2013</a:t>
            </a:r>
          </a:p>
          <a:p>
            <a:endParaRPr lang="sv-SE" sz="2000" dirty="0" smtClean="0"/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4000" b="0" dirty="0" smtClean="0"/>
              <a:t>ADSEAT the project</a:t>
            </a:r>
          </a:p>
        </p:txBody>
      </p:sp>
      <p:pic>
        <p:nvPicPr>
          <p:cNvPr id="26627" name="Picture 4" descr="ADSE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5088" y="3644900"/>
            <a:ext cx="175736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Eu_lit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3769" y="763069"/>
            <a:ext cx="863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262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6030" b="954"/>
          <a:stretch>
            <a:fillRect/>
          </a:stretch>
        </p:blipFill>
        <p:spPr bwMode="auto">
          <a:xfrm>
            <a:off x="4611757" y="1690190"/>
            <a:ext cx="3508513" cy="403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AutoShape 3"/>
          <p:cNvSpPr>
            <a:spLocks noChangeAspect="1" noChangeArrowheads="1" noTextEdit="1"/>
          </p:cNvSpPr>
          <p:nvPr/>
        </p:nvSpPr>
        <p:spPr bwMode="auto">
          <a:xfrm>
            <a:off x="3736975" y="2305050"/>
            <a:ext cx="4589463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4716463" y="2314575"/>
            <a:ext cx="1906587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8094663" y="2184400"/>
            <a:ext cx="506412" cy="34210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857250" y="1693863"/>
            <a:ext cx="7248525" cy="4025900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7250" y="1693863"/>
            <a:ext cx="3754438" cy="4025900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2" descr="Seventh Framework Programme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743825" y="1228725"/>
            <a:ext cx="952500" cy="809625"/>
          </a:xfrm>
          <a:prstGeom prst="rect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0729" name="Freeform 6"/>
          <p:cNvSpPr>
            <a:spLocks/>
          </p:cNvSpPr>
          <p:nvPr/>
        </p:nvSpPr>
        <p:spPr bwMode="auto">
          <a:xfrm>
            <a:off x="5235575" y="4854575"/>
            <a:ext cx="57150" cy="50800"/>
          </a:xfrm>
          <a:custGeom>
            <a:avLst/>
            <a:gdLst>
              <a:gd name="T0" fmla="*/ 0 w 32"/>
              <a:gd name="T1" fmla="*/ 2147483647 h 29"/>
              <a:gd name="T2" fmla="*/ 2147483647 w 32"/>
              <a:gd name="T3" fmla="*/ 2147483647 h 29"/>
              <a:gd name="T4" fmla="*/ 2147483647 w 32"/>
              <a:gd name="T5" fmla="*/ 0 h 29"/>
              <a:gd name="T6" fmla="*/ 2147483647 w 32"/>
              <a:gd name="T7" fmla="*/ 0 h 29"/>
              <a:gd name="T8" fmla="*/ 2147483647 w 32"/>
              <a:gd name="T9" fmla="*/ 0 h 29"/>
              <a:gd name="T10" fmla="*/ 2147483647 w 32"/>
              <a:gd name="T11" fmla="*/ 2147483647 h 29"/>
              <a:gd name="T12" fmla="*/ 2147483647 w 32"/>
              <a:gd name="T13" fmla="*/ 2147483647 h 29"/>
              <a:gd name="T14" fmla="*/ 2147483647 w 32"/>
              <a:gd name="T15" fmla="*/ 2147483647 h 29"/>
              <a:gd name="T16" fmla="*/ 2147483647 w 32"/>
              <a:gd name="T17" fmla="*/ 2147483647 h 29"/>
              <a:gd name="T18" fmla="*/ 2147483647 w 32"/>
              <a:gd name="T19" fmla="*/ 2147483647 h 29"/>
              <a:gd name="T20" fmla="*/ 2147483647 w 32"/>
              <a:gd name="T21" fmla="*/ 2147483647 h 29"/>
              <a:gd name="T22" fmla="*/ 2147483647 w 32"/>
              <a:gd name="T23" fmla="*/ 2147483647 h 29"/>
              <a:gd name="T24" fmla="*/ 2147483647 w 32"/>
              <a:gd name="T25" fmla="*/ 2147483647 h 29"/>
              <a:gd name="T26" fmla="*/ 2147483647 w 32"/>
              <a:gd name="T27" fmla="*/ 2147483647 h 29"/>
              <a:gd name="T28" fmla="*/ 0 w 32"/>
              <a:gd name="T29" fmla="*/ 2147483647 h 29"/>
              <a:gd name="T30" fmla="*/ 0 w 32"/>
              <a:gd name="T31" fmla="*/ 2147483647 h 29"/>
              <a:gd name="T32" fmla="*/ 0 w 32"/>
              <a:gd name="T33" fmla="*/ 2147483647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2"/>
              <a:gd name="T52" fmla="*/ 0 h 29"/>
              <a:gd name="T53" fmla="*/ 32 w 32"/>
              <a:gd name="T54" fmla="*/ 29 h 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2" h="29">
                <a:moveTo>
                  <a:pt x="0" y="16"/>
                </a:moveTo>
                <a:lnTo>
                  <a:pt x="6" y="3"/>
                </a:lnTo>
                <a:lnTo>
                  <a:pt x="16" y="0"/>
                </a:lnTo>
                <a:lnTo>
                  <a:pt x="29" y="3"/>
                </a:lnTo>
                <a:lnTo>
                  <a:pt x="32" y="16"/>
                </a:lnTo>
                <a:lnTo>
                  <a:pt x="29" y="26"/>
                </a:lnTo>
                <a:lnTo>
                  <a:pt x="16" y="29"/>
                </a:lnTo>
                <a:lnTo>
                  <a:pt x="6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30" name="Freeform 7"/>
          <p:cNvSpPr>
            <a:spLocks noEditPoints="1"/>
          </p:cNvSpPr>
          <p:nvPr/>
        </p:nvSpPr>
        <p:spPr bwMode="auto">
          <a:xfrm>
            <a:off x="5235575" y="4854575"/>
            <a:ext cx="63500" cy="57150"/>
          </a:xfrm>
          <a:custGeom>
            <a:avLst/>
            <a:gdLst>
              <a:gd name="T0" fmla="*/ 0 w 35"/>
              <a:gd name="T1" fmla="*/ 2147483647 h 32"/>
              <a:gd name="T2" fmla="*/ 0 w 35"/>
              <a:gd name="T3" fmla="*/ 2147483647 h 32"/>
              <a:gd name="T4" fmla="*/ 2147483647 w 35"/>
              <a:gd name="T5" fmla="*/ 2147483647 h 32"/>
              <a:gd name="T6" fmla="*/ 2147483647 w 35"/>
              <a:gd name="T7" fmla="*/ 0 h 32"/>
              <a:gd name="T8" fmla="*/ 2147483647 w 35"/>
              <a:gd name="T9" fmla="*/ 0 h 32"/>
              <a:gd name="T10" fmla="*/ 2147483647 w 35"/>
              <a:gd name="T11" fmla="*/ 0 h 32"/>
              <a:gd name="T12" fmla="*/ 2147483647 w 35"/>
              <a:gd name="T13" fmla="*/ 2147483647 h 32"/>
              <a:gd name="T14" fmla="*/ 2147483647 w 35"/>
              <a:gd name="T15" fmla="*/ 2147483647 h 32"/>
              <a:gd name="T16" fmla="*/ 2147483647 w 35"/>
              <a:gd name="T17" fmla="*/ 2147483647 h 32"/>
              <a:gd name="T18" fmla="*/ 2147483647 w 35"/>
              <a:gd name="T19" fmla="*/ 2147483647 h 32"/>
              <a:gd name="T20" fmla="*/ 2147483647 w 35"/>
              <a:gd name="T21" fmla="*/ 2147483647 h 32"/>
              <a:gd name="T22" fmla="*/ 2147483647 w 35"/>
              <a:gd name="T23" fmla="*/ 2147483647 h 32"/>
              <a:gd name="T24" fmla="*/ 2147483647 w 35"/>
              <a:gd name="T25" fmla="*/ 2147483647 h 32"/>
              <a:gd name="T26" fmla="*/ 2147483647 w 35"/>
              <a:gd name="T27" fmla="*/ 2147483647 h 32"/>
              <a:gd name="T28" fmla="*/ 2147483647 w 35"/>
              <a:gd name="T29" fmla="*/ 2147483647 h 32"/>
              <a:gd name="T30" fmla="*/ 0 w 35"/>
              <a:gd name="T31" fmla="*/ 2147483647 h 32"/>
              <a:gd name="T32" fmla="*/ 2147483647 w 35"/>
              <a:gd name="T33" fmla="*/ 2147483647 h 32"/>
              <a:gd name="T34" fmla="*/ 2147483647 w 35"/>
              <a:gd name="T35" fmla="*/ 2147483647 h 32"/>
              <a:gd name="T36" fmla="*/ 2147483647 w 35"/>
              <a:gd name="T37" fmla="*/ 2147483647 h 32"/>
              <a:gd name="T38" fmla="*/ 2147483647 w 35"/>
              <a:gd name="T39" fmla="*/ 2147483647 h 32"/>
              <a:gd name="T40" fmla="*/ 2147483647 w 35"/>
              <a:gd name="T41" fmla="*/ 2147483647 h 32"/>
              <a:gd name="T42" fmla="*/ 2147483647 w 35"/>
              <a:gd name="T43" fmla="*/ 2147483647 h 32"/>
              <a:gd name="T44" fmla="*/ 2147483647 w 35"/>
              <a:gd name="T45" fmla="*/ 2147483647 h 32"/>
              <a:gd name="T46" fmla="*/ 2147483647 w 35"/>
              <a:gd name="T47" fmla="*/ 2147483647 h 32"/>
              <a:gd name="T48" fmla="*/ 2147483647 w 35"/>
              <a:gd name="T49" fmla="*/ 2147483647 h 32"/>
              <a:gd name="T50" fmla="*/ 2147483647 w 35"/>
              <a:gd name="T51" fmla="*/ 2147483647 h 32"/>
              <a:gd name="T52" fmla="*/ 2147483647 w 35"/>
              <a:gd name="T53" fmla="*/ 2147483647 h 32"/>
              <a:gd name="T54" fmla="*/ 2147483647 w 35"/>
              <a:gd name="T55" fmla="*/ 2147483647 h 32"/>
              <a:gd name="T56" fmla="*/ 2147483647 w 35"/>
              <a:gd name="T57" fmla="*/ 2147483647 h 32"/>
              <a:gd name="T58" fmla="*/ 2147483647 w 35"/>
              <a:gd name="T59" fmla="*/ 2147483647 h 32"/>
              <a:gd name="T60" fmla="*/ 2147483647 w 35"/>
              <a:gd name="T61" fmla="*/ 2147483647 h 32"/>
              <a:gd name="T62" fmla="*/ 2147483647 w 35"/>
              <a:gd name="T63" fmla="*/ 2147483647 h 32"/>
              <a:gd name="T64" fmla="*/ 2147483647 w 35"/>
              <a:gd name="T65" fmla="*/ 2147483647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5"/>
              <a:gd name="T100" fmla="*/ 0 h 32"/>
              <a:gd name="T101" fmla="*/ 35 w 35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5" h="32">
                <a:moveTo>
                  <a:pt x="0" y="16"/>
                </a:moveTo>
                <a:lnTo>
                  <a:pt x="0" y="13"/>
                </a:lnTo>
                <a:lnTo>
                  <a:pt x="0" y="10"/>
                </a:lnTo>
                <a:lnTo>
                  <a:pt x="3" y="3"/>
                </a:lnTo>
                <a:lnTo>
                  <a:pt x="9" y="0"/>
                </a:lnTo>
                <a:lnTo>
                  <a:pt x="16" y="0"/>
                </a:lnTo>
                <a:lnTo>
                  <a:pt x="22" y="0"/>
                </a:lnTo>
                <a:lnTo>
                  <a:pt x="29" y="3"/>
                </a:lnTo>
                <a:lnTo>
                  <a:pt x="32" y="10"/>
                </a:lnTo>
                <a:lnTo>
                  <a:pt x="35" y="13"/>
                </a:lnTo>
                <a:lnTo>
                  <a:pt x="35" y="16"/>
                </a:lnTo>
                <a:lnTo>
                  <a:pt x="32" y="19"/>
                </a:lnTo>
                <a:lnTo>
                  <a:pt x="32" y="23"/>
                </a:lnTo>
                <a:lnTo>
                  <a:pt x="29" y="26"/>
                </a:lnTo>
                <a:lnTo>
                  <a:pt x="22" y="29"/>
                </a:lnTo>
                <a:lnTo>
                  <a:pt x="16" y="32"/>
                </a:lnTo>
                <a:lnTo>
                  <a:pt x="9" y="29"/>
                </a:lnTo>
                <a:lnTo>
                  <a:pt x="3" y="26"/>
                </a:lnTo>
                <a:lnTo>
                  <a:pt x="0" y="23"/>
                </a:lnTo>
                <a:lnTo>
                  <a:pt x="0" y="19"/>
                </a:lnTo>
                <a:lnTo>
                  <a:pt x="0" y="16"/>
                </a:lnTo>
                <a:close/>
                <a:moveTo>
                  <a:pt x="3" y="19"/>
                </a:moveTo>
                <a:lnTo>
                  <a:pt x="3" y="19"/>
                </a:lnTo>
                <a:lnTo>
                  <a:pt x="6" y="23"/>
                </a:lnTo>
                <a:lnTo>
                  <a:pt x="9" y="26"/>
                </a:lnTo>
                <a:lnTo>
                  <a:pt x="16" y="29"/>
                </a:lnTo>
                <a:lnTo>
                  <a:pt x="22" y="26"/>
                </a:lnTo>
                <a:lnTo>
                  <a:pt x="26" y="23"/>
                </a:lnTo>
                <a:lnTo>
                  <a:pt x="29" y="19"/>
                </a:lnTo>
                <a:lnTo>
                  <a:pt x="32" y="13"/>
                </a:lnTo>
                <a:lnTo>
                  <a:pt x="32" y="16"/>
                </a:lnTo>
                <a:lnTo>
                  <a:pt x="29" y="10"/>
                </a:lnTo>
                <a:lnTo>
                  <a:pt x="26" y="7"/>
                </a:lnTo>
                <a:lnTo>
                  <a:pt x="22" y="3"/>
                </a:lnTo>
                <a:lnTo>
                  <a:pt x="16" y="3"/>
                </a:lnTo>
                <a:lnTo>
                  <a:pt x="9" y="3"/>
                </a:lnTo>
                <a:lnTo>
                  <a:pt x="6" y="7"/>
                </a:lnTo>
                <a:lnTo>
                  <a:pt x="3" y="10"/>
                </a:lnTo>
                <a:lnTo>
                  <a:pt x="3" y="16"/>
                </a:lnTo>
                <a:lnTo>
                  <a:pt x="3" y="13"/>
                </a:lnTo>
                <a:lnTo>
                  <a:pt x="3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31" name="Freeform 8"/>
          <p:cNvSpPr>
            <a:spLocks/>
          </p:cNvSpPr>
          <p:nvPr/>
        </p:nvSpPr>
        <p:spPr bwMode="auto">
          <a:xfrm>
            <a:off x="5694363" y="3490913"/>
            <a:ext cx="52387" cy="50800"/>
          </a:xfrm>
          <a:custGeom>
            <a:avLst/>
            <a:gdLst>
              <a:gd name="T0" fmla="*/ 0 w 29"/>
              <a:gd name="T1" fmla="*/ 2147483647 h 29"/>
              <a:gd name="T2" fmla="*/ 2147483647 w 29"/>
              <a:gd name="T3" fmla="*/ 2147483647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0 h 29"/>
              <a:gd name="T10" fmla="*/ 2147483647 w 29"/>
              <a:gd name="T11" fmla="*/ 2147483647 h 29"/>
              <a:gd name="T12" fmla="*/ 2147483647 w 29"/>
              <a:gd name="T13" fmla="*/ 2147483647 h 29"/>
              <a:gd name="T14" fmla="*/ 2147483647 w 29"/>
              <a:gd name="T15" fmla="*/ 2147483647 h 29"/>
              <a:gd name="T16" fmla="*/ 2147483647 w 29"/>
              <a:gd name="T17" fmla="*/ 2147483647 h 29"/>
              <a:gd name="T18" fmla="*/ 2147483647 w 29"/>
              <a:gd name="T19" fmla="*/ 2147483647 h 29"/>
              <a:gd name="T20" fmla="*/ 2147483647 w 29"/>
              <a:gd name="T21" fmla="*/ 2147483647 h 29"/>
              <a:gd name="T22" fmla="*/ 2147483647 w 29"/>
              <a:gd name="T23" fmla="*/ 2147483647 h 29"/>
              <a:gd name="T24" fmla="*/ 2147483647 w 29"/>
              <a:gd name="T25" fmla="*/ 2147483647 h 29"/>
              <a:gd name="T26" fmla="*/ 2147483647 w 29"/>
              <a:gd name="T27" fmla="*/ 2147483647 h 29"/>
              <a:gd name="T28" fmla="*/ 0 w 29"/>
              <a:gd name="T29" fmla="*/ 2147483647 h 29"/>
              <a:gd name="T30" fmla="*/ 0 w 29"/>
              <a:gd name="T31" fmla="*/ 2147483647 h 29"/>
              <a:gd name="T32" fmla="*/ 0 w 29"/>
              <a:gd name="T33" fmla="*/ 2147483647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"/>
              <a:gd name="T52" fmla="*/ 0 h 29"/>
              <a:gd name="T53" fmla="*/ 29 w 29"/>
              <a:gd name="T54" fmla="*/ 29 h 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" h="29">
                <a:moveTo>
                  <a:pt x="0" y="16"/>
                </a:moveTo>
                <a:lnTo>
                  <a:pt x="3" y="4"/>
                </a:lnTo>
                <a:lnTo>
                  <a:pt x="16" y="0"/>
                </a:lnTo>
                <a:lnTo>
                  <a:pt x="26" y="4"/>
                </a:lnTo>
                <a:lnTo>
                  <a:pt x="29" y="16"/>
                </a:lnTo>
                <a:lnTo>
                  <a:pt x="26" y="26"/>
                </a:lnTo>
                <a:lnTo>
                  <a:pt x="16" y="29"/>
                </a:lnTo>
                <a:lnTo>
                  <a:pt x="3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32" name="Freeform 9"/>
          <p:cNvSpPr>
            <a:spLocks noEditPoints="1"/>
          </p:cNvSpPr>
          <p:nvPr/>
        </p:nvSpPr>
        <p:spPr bwMode="auto">
          <a:xfrm>
            <a:off x="5694363" y="3490913"/>
            <a:ext cx="57150" cy="58737"/>
          </a:xfrm>
          <a:custGeom>
            <a:avLst/>
            <a:gdLst>
              <a:gd name="T0" fmla="*/ 0 w 32"/>
              <a:gd name="T1" fmla="*/ 2147483647 h 33"/>
              <a:gd name="T2" fmla="*/ 0 w 32"/>
              <a:gd name="T3" fmla="*/ 2147483647 h 33"/>
              <a:gd name="T4" fmla="*/ 2147483647 w 32"/>
              <a:gd name="T5" fmla="*/ 2147483647 h 33"/>
              <a:gd name="T6" fmla="*/ 2147483647 w 32"/>
              <a:gd name="T7" fmla="*/ 0 h 33"/>
              <a:gd name="T8" fmla="*/ 2147483647 w 32"/>
              <a:gd name="T9" fmla="*/ 0 h 33"/>
              <a:gd name="T10" fmla="*/ 2147483647 w 32"/>
              <a:gd name="T11" fmla="*/ 0 h 33"/>
              <a:gd name="T12" fmla="*/ 2147483647 w 32"/>
              <a:gd name="T13" fmla="*/ 2147483647 h 33"/>
              <a:gd name="T14" fmla="*/ 2147483647 w 32"/>
              <a:gd name="T15" fmla="*/ 2147483647 h 33"/>
              <a:gd name="T16" fmla="*/ 2147483647 w 32"/>
              <a:gd name="T17" fmla="*/ 2147483647 h 33"/>
              <a:gd name="T18" fmla="*/ 2147483647 w 32"/>
              <a:gd name="T19" fmla="*/ 2147483647 h 33"/>
              <a:gd name="T20" fmla="*/ 2147483647 w 32"/>
              <a:gd name="T21" fmla="*/ 2147483647 h 33"/>
              <a:gd name="T22" fmla="*/ 2147483647 w 32"/>
              <a:gd name="T23" fmla="*/ 2147483647 h 33"/>
              <a:gd name="T24" fmla="*/ 2147483647 w 32"/>
              <a:gd name="T25" fmla="*/ 2147483647 h 33"/>
              <a:gd name="T26" fmla="*/ 2147483647 w 32"/>
              <a:gd name="T27" fmla="*/ 2147483647 h 33"/>
              <a:gd name="T28" fmla="*/ 2147483647 w 32"/>
              <a:gd name="T29" fmla="*/ 2147483647 h 33"/>
              <a:gd name="T30" fmla="*/ 0 w 32"/>
              <a:gd name="T31" fmla="*/ 2147483647 h 33"/>
              <a:gd name="T32" fmla="*/ 2147483647 w 32"/>
              <a:gd name="T33" fmla="*/ 2147483647 h 33"/>
              <a:gd name="T34" fmla="*/ 2147483647 w 32"/>
              <a:gd name="T35" fmla="*/ 2147483647 h 33"/>
              <a:gd name="T36" fmla="*/ 2147483647 w 32"/>
              <a:gd name="T37" fmla="*/ 2147483647 h 33"/>
              <a:gd name="T38" fmla="*/ 2147483647 w 32"/>
              <a:gd name="T39" fmla="*/ 2147483647 h 33"/>
              <a:gd name="T40" fmla="*/ 2147483647 w 32"/>
              <a:gd name="T41" fmla="*/ 2147483647 h 33"/>
              <a:gd name="T42" fmla="*/ 2147483647 w 32"/>
              <a:gd name="T43" fmla="*/ 2147483647 h 33"/>
              <a:gd name="T44" fmla="*/ 2147483647 w 32"/>
              <a:gd name="T45" fmla="*/ 2147483647 h 33"/>
              <a:gd name="T46" fmla="*/ 2147483647 w 32"/>
              <a:gd name="T47" fmla="*/ 2147483647 h 33"/>
              <a:gd name="T48" fmla="*/ 2147483647 w 32"/>
              <a:gd name="T49" fmla="*/ 2147483647 h 33"/>
              <a:gd name="T50" fmla="*/ 2147483647 w 32"/>
              <a:gd name="T51" fmla="*/ 2147483647 h 33"/>
              <a:gd name="T52" fmla="*/ 2147483647 w 32"/>
              <a:gd name="T53" fmla="*/ 2147483647 h 33"/>
              <a:gd name="T54" fmla="*/ 2147483647 w 32"/>
              <a:gd name="T55" fmla="*/ 2147483647 h 33"/>
              <a:gd name="T56" fmla="*/ 2147483647 w 32"/>
              <a:gd name="T57" fmla="*/ 2147483647 h 33"/>
              <a:gd name="T58" fmla="*/ 2147483647 w 32"/>
              <a:gd name="T59" fmla="*/ 2147483647 h 33"/>
              <a:gd name="T60" fmla="*/ 2147483647 w 32"/>
              <a:gd name="T61" fmla="*/ 2147483647 h 33"/>
              <a:gd name="T62" fmla="*/ 2147483647 w 32"/>
              <a:gd name="T63" fmla="*/ 2147483647 h 33"/>
              <a:gd name="T64" fmla="*/ 2147483647 w 32"/>
              <a:gd name="T65" fmla="*/ 2147483647 h 3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"/>
              <a:gd name="T100" fmla="*/ 0 h 33"/>
              <a:gd name="T101" fmla="*/ 32 w 32"/>
              <a:gd name="T102" fmla="*/ 33 h 3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" h="33">
                <a:moveTo>
                  <a:pt x="0" y="16"/>
                </a:moveTo>
                <a:lnTo>
                  <a:pt x="0" y="13"/>
                </a:lnTo>
                <a:lnTo>
                  <a:pt x="0" y="10"/>
                </a:lnTo>
                <a:lnTo>
                  <a:pt x="3" y="4"/>
                </a:lnTo>
                <a:lnTo>
                  <a:pt x="10" y="0"/>
                </a:lnTo>
                <a:lnTo>
                  <a:pt x="13" y="0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6" y="4"/>
                </a:lnTo>
                <a:lnTo>
                  <a:pt x="29" y="10"/>
                </a:lnTo>
                <a:lnTo>
                  <a:pt x="32" y="13"/>
                </a:lnTo>
                <a:lnTo>
                  <a:pt x="32" y="16"/>
                </a:lnTo>
                <a:lnTo>
                  <a:pt x="29" y="20"/>
                </a:lnTo>
                <a:lnTo>
                  <a:pt x="29" y="23"/>
                </a:lnTo>
                <a:lnTo>
                  <a:pt x="26" y="26"/>
                </a:lnTo>
                <a:lnTo>
                  <a:pt x="23" y="29"/>
                </a:lnTo>
                <a:lnTo>
                  <a:pt x="20" y="29"/>
                </a:lnTo>
                <a:lnTo>
                  <a:pt x="16" y="33"/>
                </a:lnTo>
                <a:lnTo>
                  <a:pt x="13" y="33"/>
                </a:lnTo>
                <a:lnTo>
                  <a:pt x="10" y="29"/>
                </a:lnTo>
                <a:lnTo>
                  <a:pt x="3" y="26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close/>
                <a:moveTo>
                  <a:pt x="3" y="20"/>
                </a:moveTo>
                <a:lnTo>
                  <a:pt x="3" y="20"/>
                </a:lnTo>
                <a:lnTo>
                  <a:pt x="7" y="23"/>
                </a:lnTo>
                <a:lnTo>
                  <a:pt x="10" y="26"/>
                </a:lnTo>
                <a:lnTo>
                  <a:pt x="16" y="29"/>
                </a:lnTo>
                <a:lnTo>
                  <a:pt x="13" y="29"/>
                </a:lnTo>
                <a:lnTo>
                  <a:pt x="20" y="26"/>
                </a:lnTo>
                <a:lnTo>
                  <a:pt x="23" y="23"/>
                </a:lnTo>
                <a:lnTo>
                  <a:pt x="26" y="20"/>
                </a:lnTo>
                <a:lnTo>
                  <a:pt x="29" y="13"/>
                </a:lnTo>
                <a:lnTo>
                  <a:pt x="29" y="16"/>
                </a:lnTo>
                <a:lnTo>
                  <a:pt x="26" y="10"/>
                </a:lnTo>
                <a:lnTo>
                  <a:pt x="23" y="7"/>
                </a:lnTo>
                <a:lnTo>
                  <a:pt x="20" y="4"/>
                </a:lnTo>
                <a:lnTo>
                  <a:pt x="13" y="4"/>
                </a:lnTo>
                <a:lnTo>
                  <a:pt x="16" y="4"/>
                </a:lnTo>
                <a:lnTo>
                  <a:pt x="10" y="4"/>
                </a:lnTo>
                <a:lnTo>
                  <a:pt x="7" y="7"/>
                </a:lnTo>
                <a:lnTo>
                  <a:pt x="3" y="10"/>
                </a:lnTo>
                <a:lnTo>
                  <a:pt x="3" y="16"/>
                </a:lnTo>
                <a:lnTo>
                  <a:pt x="3" y="13"/>
                </a:lnTo>
                <a:lnTo>
                  <a:pt x="3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33" name="Freeform 12"/>
          <p:cNvSpPr>
            <a:spLocks/>
          </p:cNvSpPr>
          <p:nvPr/>
        </p:nvSpPr>
        <p:spPr bwMode="auto">
          <a:xfrm>
            <a:off x="6475413" y="4227513"/>
            <a:ext cx="57150" cy="50800"/>
          </a:xfrm>
          <a:custGeom>
            <a:avLst/>
            <a:gdLst>
              <a:gd name="T0" fmla="*/ 0 w 32"/>
              <a:gd name="T1" fmla="*/ 2147483647 h 29"/>
              <a:gd name="T2" fmla="*/ 2147483647 w 32"/>
              <a:gd name="T3" fmla="*/ 2147483647 h 29"/>
              <a:gd name="T4" fmla="*/ 2147483647 w 32"/>
              <a:gd name="T5" fmla="*/ 0 h 29"/>
              <a:gd name="T6" fmla="*/ 2147483647 w 32"/>
              <a:gd name="T7" fmla="*/ 0 h 29"/>
              <a:gd name="T8" fmla="*/ 2147483647 w 32"/>
              <a:gd name="T9" fmla="*/ 0 h 29"/>
              <a:gd name="T10" fmla="*/ 2147483647 w 32"/>
              <a:gd name="T11" fmla="*/ 2147483647 h 29"/>
              <a:gd name="T12" fmla="*/ 2147483647 w 32"/>
              <a:gd name="T13" fmla="*/ 2147483647 h 29"/>
              <a:gd name="T14" fmla="*/ 2147483647 w 32"/>
              <a:gd name="T15" fmla="*/ 2147483647 h 29"/>
              <a:gd name="T16" fmla="*/ 2147483647 w 32"/>
              <a:gd name="T17" fmla="*/ 2147483647 h 29"/>
              <a:gd name="T18" fmla="*/ 2147483647 w 32"/>
              <a:gd name="T19" fmla="*/ 2147483647 h 29"/>
              <a:gd name="T20" fmla="*/ 2147483647 w 32"/>
              <a:gd name="T21" fmla="*/ 2147483647 h 29"/>
              <a:gd name="T22" fmla="*/ 2147483647 w 32"/>
              <a:gd name="T23" fmla="*/ 2147483647 h 29"/>
              <a:gd name="T24" fmla="*/ 2147483647 w 32"/>
              <a:gd name="T25" fmla="*/ 2147483647 h 29"/>
              <a:gd name="T26" fmla="*/ 2147483647 w 32"/>
              <a:gd name="T27" fmla="*/ 2147483647 h 29"/>
              <a:gd name="T28" fmla="*/ 0 w 32"/>
              <a:gd name="T29" fmla="*/ 2147483647 h 29"/>
              <a:gd name="T30" fmla="*/ 0 w 32"/>
              <a:gd name="T31" fmla="*/ 2147483647 h 29"/>
              <a:gd name="T32" fmla="*/ 0 w 32"/>
              <a:gd name="T33" fmla="*/ 2147483647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2"/>
              <a:gd name="T52" fmla="*/ 0 h 29"/>
              <a:gd name="T53" fmla="*/ 32 w 32"/>
              <a:gd name="T54" fmla="*/ 29 h 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2" h="29">
                <a:moveTo>
                  <a:pt x="0" y="16"/>
                </a:moveTo>
                <a:lnTo>
                  <a:pt x="6" y="3"/>
                </a:lnTo>
                <a:lnTo>
                  <a:pt x="16" y="0"/>
                </a:lnTo>
                <a:lnTo>
                  <a:pt x="29" y="3"/>
                </a:lnTo>
                <a:lnTo>
                  <a:pt x="32" y="16"/>
                </a:lnTo>
                <a:lnTo>
                  <a:pt x="29" y="26"/>
                </a:lnTo>
                <a:lnTo>
                  <a:pt x="16" y="29"/>
                </a:lnTo>
                <a:lnTo>
                  <a:pt x="6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34" name="Freeform 13"/>
          <p:cNvSpPr>
            <a:spLocks noEditPoints="1"/>
          </p:cNvSpPr>
          <p:nvPr/>
        </p:nvSpPr>
        <p:spPr bwMode="auto">
          <a:xfrm>
            <a:off x="6475413" y="4227513"/>
            <a:ext cx="63500" cy="57150"/>
          </a:xfrm>
          <a:custGeom>
            <a:avLst/>
            <a:gdLst>
              <a:gd name="T0" fmla="*/ 0 w 35"/>
              <a:gd name="T1" fmla="*/ 2147483647 h 32"/>
              <a:gd name="T2" fmla="*/ 0 w 35"/>
              <a:gd name="T3" fmla="*/ 2147483647 h 32"/>
              <a:gd name="T4" fmla="*/ 2147483647 w 35"/>
              <a:gd name="T5" fmla="*/ 2147483647 h 32"/>
              <a:gd name="T6" fmla="*/ 2147483647 w 35"/>
              <a:gd name="T7" fmla="*/ 0 h 32"/>
              <a:gd name="T8" fmla="*/ 2147483647 w 35"/>
              <a:gd name="T9" fmla="*/ 0 h 32"/>
              <a:gd name="T10" fmla="*/ 2147483647 w 35"/>
              <a:gd name="T11" fmla="*/ 0 h 32"/>
              <a:gd name="T12" fmla="*/ 2147483647 w 35"/>
              <a:gd name="T13" fmla="*/ 2147483647 h 32"/>
              <a:gd name="T14" fmla="*/ 2147483647 w 35"/>
              <a:gd name="T15" fmla="*/ 2147483647 h 32"/>
              <a:gd name="T16" fmla="*/ 2147483647 w 35"/>
              <a:gd name="T17" fmla="*/ 2147483647 h 32"/>
              <a:gd name="T18" fmla="*/ 2147483647 w 35"/>
              <a:gd name="T19" fmla="*/ 2147483647 h 32"/>
              <a:gd name="T20" fmla="*/ 2147483647 w 35"/>
              <a:gd name="T21" fmla="*/ 2147483647 h 32"/>
              <a:gd name="T22" fmla="*/ 2147483647 w 35"/>
              <a:gd name="T23" fmla="*/ 2147483647 h 32"/>
              <a:gd name="T24" fmla="*/ 2147483647 w 35"/>
              <a:gd name="T25" fmla="*/ 2147483647 h 32"/>
              <a:gd name="T26" fmla="*/ 2147483647 w 35"/>
              <a:gd name="T27" fmla="*/ 2147483647 h 32"/>
              <a:gd name="T28" fmla="*/ 2147483647 w 35"/>
              <a:gd name="T29" fmla="*/ 2147483647 h 32"/>
              <a:gd name="T30" fmla="*/ 0 w 35"/>
              <a:gd name="T31" fmla="*/ 2147483647 h 32"/>
              <a:gd name="T32" fmla="*/ 2147483647 w 35"/>
              <a:gd name="T33" fmla="*/ 2147483647 h 32"/>
              <a:gd name="T34" fmla="*/ 2147483647 w 35"/>
              <a:gd name="T35" fmla="*/ 2147483647 h 32"/>
              <a:gd name="T36" fmla="*/ 2147483647 w 35"/>
              <a:gd name="T37" fmla="*/ 2147483647 h 32"/>
              <a:gd name="T38" fmla="*/ 2147483647 w 35"/>
              <a:gd name="T39" fmla="*/ 2147483647 h 32"/>
              <a:gd name="T40" fmla="*/ 2147483647 w 35"/>
              <a:gd name="T41" fmla="*/ 2147483647 h 32"/>
              <a:gd name="T42" fmla="*/ 2147483647 w 35"/>
              <a:gd name="T43" fmla="*/ 2147483647 h 32"/>
              <a:gd name="T44" fmla="*/ 2147483647 w 35"/>
              <a:gd name="T45" fmla="*/ 2147483647 h 32"/>
              <a:gd name="T46" fmla="*/ 2147483647 w 35"/>
              <a:gd name="T47" fmla="*/ 2147483647 h 32"/>
              <a:gd name="T48" fmla="*/ 2147483647 w 35"/>
              <a:gd name="T49" fmla="*/ 2147483647 h 32"/>
              <a:gd name="T50" fmla="*/ 2147483647 w 35"/>
              <a:gd name="T51" fmla="*/ 2147483647 h 32"/>
              <a:gd name="T52" fmla="*/ 2147483647 w 35"/>
              <a:gd name="T53" fmla="*/ 2147483647 h 32"/>
              <a:gd name="T54" fmla="*/ 2147483647 w 35"/>
              <a:gd name="T55" fmla="*/ 2147483647 h 32"/>
              <a:gd name="T56" fmla="*/ 2147483647 w 35"/>
              <a:gd name="T57" fmla="*/ 2147483647 h 32"/>
              <a:gd name="T58" fmla="*/ 2147483647 w 35"/>
              <a:gd name="T59" fmla="*/ 2147483647 h 32"/>
              <a:gd name="T60" fmla="*/ 2147483647 w 35"/>
              <a:gd name="T61" fmla="*/ 2147483647 h 32"/>
              <a:gd name="T62" fmla="*/ 2147483647 w 35"/>
              <a:gd name="T63" fmla="*/ 2147483647 h 32"/>
              <a:gd name="T64" fmla="*/ 2147483647 w 35"/>
              <a:gd name="T65" fmla="*/ 2147483647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5"/>
              <a:gd name="T100" fmla="*/ 0 h 32"/>
              <a:gd name="T101" fmla="*/ 35 w 35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5" h="32">
                <a:moveTo>
                  <a:pt x="0" y="16"/>
                </a:moveTo>
                <a:lnTo>
                  <a:pt x="0" y="13"/>
                </a:lnTo>
                <a:lnTo>
                  <a:pt x="0" y="10"/>
                </a:lnTo>
                <a:lnTo>
                  <a:pt x="3" y="3"/>
                </a:lnTo>
                <a:lnTo>
                  <a:pt x="10" y="0"/>
                </a:lnTo>
                <a:lnTo>
                  <a:pt x="16" y="0"/>
                </a:lnTo>
                <a:lnTo>
                  <a:pt x="23" y="0"/>
                </a:lnTo>
                <a:lnTo>
                  <a:pt x="29" y="3"/>
                </a:lnTo>
                <a:lnTo>
                  <a:pt x="32" y="10"/>
                </a:lnTo>
                <a:lnTo>
                  <a:pt x="35" y="13"/>
                </a:lnTo>
                <a:lnTo>
                  <a:pt x="35" y="16"/>
                </a:lnTo>
                <a:lnTo>
                  <a:pt x="32" y="19"/>
                </a:lnTo>
                <a:lnTo>
                  <a:pt x="32" y="23"/>
                </a:lnTo>
                <a:lnTo>
                  <a:pt x="29" y="26"/>
                </a:lnTo>
                <a:lnTo>
                  <a:pt x="23" y="29"/>
                </a:lnTo>
                <a:lnTo>
                  <a:pt x="16" y="32"/>
                </a:lnTo>
                <a:lnTo>
                  <a:pt x="10" y="29"/>
                </a:lnTo>
                <a:lnTo>
                  <a:pt x="3" y="26"/>
                </a:lnTo>
                <a:lnTo>
                  <a:pt x="0" y="23"/>
                </a:lnTo>
                <a:lnTo>
                  <a:pt x="0" y="19"/>
                </a:lnTo>
                <a:lnTo>
                  <a:pt x="0" y="16"/>
                </a:lnTo>
                <a:close/>
                <a:moveTo>
                  <a:pt x="3" y="19"/>
                </a:moveTo>
                <a:lnTo>
                  <a:pt x="3" y="19"/>
                </a:lnTo>
                <a:lnTo>
                  <a:pt x="6" y="23"/>
                </a:lnTo>
                <a:lnTo>
                  <a:pt x="10" y="26"/>
                </a:lnTo>
                <a:lnTo>
                  <a:pt x="16" y="29"/>
                </a:lnTo>
                <a:lnTo>
                  <a:pt x="23" y="26"/>
                </a:lnTo>
                <a:lnTo>
                  <a:pt x="26" y="23"/>
                </a:lnTo>
                <a:lnTo>
                  <a:pt x="29" y="19"/>
                </a:lnTo>
                <a:lnTo>
                  <a:pt x="32" y="13"/>
                </a:lnTo>
                <a:lnTo>
                  <a:pt x="32" y="16"/>
                </a:lnTo>
                <a:lnTo>
                  <a:pt x="29" y="10"/>
                </a:lnTo>
                <a:lnTo>
                  <a:pt x="26" y="6"/>
                </a:lnTo>
                <a:lnTo>
                  <a:pt x="23" y="3"/>
                </a:lnTo>
                <a:lnTo>
                  <a:pt x="16" y="3"/>
                </a:lnTo>
                <a:lnTo>
                  <a:pt x="10" y="3"/>
                </a:lnTo>
                <a:lnTo>
                  <a:pt x="6" y="6"/>
                </a:lnTo>
                <a:lnTo>
                  <a:pt x="3" y="10"/>
                </a:lnTo>
                <a:lnTo>
                  <a:pt x="3" y="16"/>
                </a:lnTo>
                <a:lnTo>
                  <a:pt x="3" y="13"/>
                </a:lnTo>
                <a:lnTo>
                  <a:pt x="3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35" name="Freeform 14"/>
          <p:cNvSpPr>
            <a:spLocks/>
          </p:cNvSpPr>
          <p:nvPr/>
        </p:nvSpPr>
        <p:spPr bwMode="auto">
          <a:xfrm>
            <a:off x="6697663" y="3289300"/>
            <a:ext cx="52387" cy="58738"/>
          </a:xfrm>
          <a:custGeom>
            <a:avLst/>
            <a:gdLst>
              <a:gd name="T0" fmla="*/ 0 w 29"/>
              <a:gd name="T1" fmla="*/ 2147483647 h 33"/>
              <a:gd name="T2" fmla="*/ 2147483647 w 29"/>
              <a:gd name="T3" fmla="*/ 2147483647 h 33"/>
              <a:gd name="T4" fmla="*/ 2147483647 w 29"/>
              <a:gd name="T5" fmla="*/ 0 h 33"/>
              <a:gd name="T6" fmla="*/ 2147483647 w 29"/>
              <a:gd name="T7" fmla="*/ 0 h 33"/>
              <a:gd name="T8" fmla="*/ 2147483647 w 29"/>
              <a:gd name="T9" fmla="*/ 0 h 33"/>
              <a:gd name="T10" fmla="*/ 2147483647 w 29"/>
              <a:gd name="T11" fmla="*/ 2147483647 h 33"/>
              <a:gd name="T12" fmla="*/ 2147483647 w 29"/>
              <a:gd name="T13" fmla="*/ 2147483647 h 33"/>
              <a:gd name="T14" fmla="*/ 2147483647 w 29"/>
              <a:gd name="T15" fmla="*/ 2147483647 h 33"/>
              <a:gd name="T16" fmla="*/ 2147483647 w 29"/>
              <a:gd name="T17" fmla="*/ 2147483647 h 33"/>
              <a:gd name="T18" fmla="*/ 2147483647 w 29"/>
              <a:gd name="T19" fmla="*/ 2147483647 h 33"/>
              <a:gd name="T20" fmla="*/ 2147483647 w 29"/>
              <a:gd name="T21" fmla="*/ 2147483647 h 33"/>
              <a:gd name="T22" fmla="*/ 2147483647 w 29"/>
              <a:gd name="T23" fmla="*/ 2147483647 h 33"/>
              <a:gd name="T24" fmla="*/ 2147483647 w 29"/>
              <a:gd name="T25" fmla="*/ 2147483647 h 33"/>
              <a:gd name="T26" fmla="*/ 2147483647 w 29"/>
              <a:gd name="T27" fmla="*/ 2147483647 h 33"/>
              <a:gd name="T28" fmla="*/ 0 w 29"/>
              <a:gd name="T29" fmla="*/ 2147483647 h 33"/>
              <a:gd name="T30" fmla="*/ 0 w 29"/>
              <a:gd name="T31" fmla="*/ 2147483647 h 33"/>
              <a:gd name="T32" fmla="*/ 0 w 29"/>
              <a:gd name="T33" fmla="*/ 2147483647 h 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"/>
              <a:gd name="T52" fmla="*/ 0 h 33"/>
              <a:gd name="T53" fmla="*/ 29 w 29"/>
              <a:gd name="T54" fmla="*/ 33 h 3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" h="33">
                <a:moveTo>
                  <a:pt x="0" y="16"/>
                </a:moveTo>
                <a:lnTo>
                  <a:pt x="3" y="7"/>
                </a:lnTo>
                <a:lnTo>
                  <a:pt x="16" y="0"/>
                </a:lnTo>
                <a:lnTo>
                  <a:pt x="25" y="7"/>
                </a:lnTo>
                <a:lnTo>
                  <a:pt x="29" y="16"/>
                </a:lnTo>
                <a:lnTo>
                  <a:pt x="25" y="29"/>
                </a:lnTo>
                <a:lnTo>
                  <a:pt x="16" y="33"/>
                </a:lnTo>
                <a:lnTo>
                  <a:pt x="3" y="29"/>
                </a:lnTo>
                <a:lnTo>
                  <a:pt x="0" y="1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36" name="Freeform 15"/>
          <p:cNvSpPr>
            <a:spLocks noEditPoints="1"/>
          </p:cNvSpPr>
          <p:nvPr/>
        </p:nvSpPr>
        <p:spPr bwMode="auto">
          <a:xfrm>
            <a:off x="6697663" y="3289300"/>
            <a:ext cx="57150" cy="63500"/>
          </a:xfrm>
          <a:custGeom>
            <a:avLst/>
            <a:gdLst>
              <a:gd name="T0" fmla="*/ 0 w 32"/>
              <a:gd name="T1" fmla="*/ 2147483647 h 36"/>
              <a:gd name="T2" fmla="*/ 0 w 32"/>
              <a:gd name="T3" fmla="*/ 2147483647 h 36"/>
              <a:gd name="T4" fmla="*/ 2147483647 w 32"/>
              <a:gd name="T5" fmla="*/ 2147483647 h 36"/>
              <a:gd name="T6" fmla="*/ 2147483647 w 32"/>
              <a:gd name="T7" fmla="*/ 0 h 36"/>
              <a:gd name="T8" fmla="*/ 2147483647 w 32"/>
              <a:gd name="T9" fmla="*/ 0 h 36"/>
              <a:gd name="T10" fmla="*/ 2147483647 w 32"/>
              <a:gd name="T11" fmla="*/ 0 h 36"/>
              <a:gd name="T12" fmla="*/ 2147483647 w 32"/>
              <a:gd name="T13" fmla="*/ 2147483647 h 36"/>
              <a:gd name="T14" fmla="*/ 2147483647 w 32"/>
              <a:gd name="T15" fmla="*/ 2147483647 h 36"/>
              <a:gd name="T16" fmla="*/ 2147483647 w 32"/>
              <a:gd name="T17" fmla="*/ 2147483647 h 36"/>
              <a:gd name="T18" fmla="*/ 2147483647 w 32"/>
              <a:gd name="T19" fmla="*/ 2147483647 h 36"/>
              <a:gd name="T20" fmla="*/ 2147483647 w 32"/>
              <a:gd name="T21" fmla="*/ 2147483647 h 36"/>
              <a:gd name="T22" fmla="*/ 2147483647 w 32"/>
              <a:gd name="T23" fmla="*/ 2147483647 h 36"/>
              <a:gd name="T24" fmla="*/ 2147483647 w 32"/>
              <a:gd name="T25" fmla="*/ 2147483647 h 36"/>
              <a:gd name="T26" fmla="*/ 2147483647 w 32"/>
              <a:gd name="T27" fmla="*/ 2147483647 h 36"/>
              <a:gd name="T28" fmla="*/ 2147483647 w 32"/>
              <a:gd name="T29" fmla="*/ 2147483647 h 36"/>
              <a:gd name="T30" fmla="*/ 0 w 32"/>
              <a:gd name="T31" fmla="*/ 2147483647 h 36"/>
              <a:gd name="T32" fmla="*/ 2147483647 w 32"/>
              <a:gd name="T33" fmla="*/ 2147483647 h 36"/>
              <a:gd name="T34" fmla="*/ 2147483647 w 32"/>
              <a:gd name="T35" fmla="*/ 2147483647 h 36"/>
              <a:gd name="T36" fmla="*/ 2147483647 w 32"/>
              <a:gd name="T37" fmla="*/ 2147483647 h 36"/>
              <a:gd name="T38" fmla="*/ 2147483647 w 32"/>
              <a:gd name="T39" fmla="*/ 2147483647 h 36"/>
              <a:gd name="T40" fmla="*/ 2147483647 w 32"/>
              <a:gd name="T41" fmla="*/ 2147483647 h 36"/>
              <a:gd name="T42" fmla="*/ 2147483647 w 32"/>
              <a:gd name="T43" fmla="*/ 2147483647 h 36"/>
              <a:gd name="T44" fmla="*/ 2147483647 w 32"/>
              <a:gd name="T45" fmla="*/ 2147483647 h 36"/>
              <a:gd name="T46" fmla="*/ 2147483647 w 32"/>
              <a:gd name="T47" fmla="*/ 2147483647 h 36"/>
              <a:gd name="T48" fmla="*/ 2147483647 w 32"/>
              <a:gd name="T49" fmla="*/ 2147483647 h 36"/>
              <a:gd name="T50" fmla="*/ 2147483647 w 32"/>
              <a:gd name="T51" fmla="*/ 2147483647 h 36"/>
              <a:gd name="T52" fmla="*/ 2147483647 w 32"/>
              <a:gd name="T53" fmla="*/ 2147483647 h 36"/>
              <a:gd name="T54" fmla="*/ 2147483647 w 32"/>
              <a:gd name="T55" fmla="*/ 2147483647 h 36"/>
              <a:gd name="T56" fmla="*/ 2147483647 w 32"/>
              <a:gd name="T57" fmla="*/ 2147483647 h 36"/>
              <a:gd name="T58" fmla="*/ 2147483647 w 32"/>
              <a:gd name="T59" fmla="*/ 2147483647 h 36"/>
              <a:gd name="T60" fmla="*/ 2147483647 w 32"/>
              <a:gd name="T61" fmla="*/ 2147483647 h 36"/>
              <a:gd name="T62" fmla="*/ 2147483647 w 32"/>
              <a:gd name="T63" fmla="*/ 2147483647 h 36"/>
              <a:gd name="T64" fmla="*/ 2147483647 w 32"/>
              <a:gd name="T65" fmla="*/ 2147483647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"/>
              <a:gd name="T100" fmla="*/ 0 h 36"/>
              <a:gd name="T101" fmla="*/ 32 w 32"/>
              <a:gd name="T102" fmla="*/ 36 h 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" h="36">
                <a:moveTo>
                  <a:pt x="0" y="16"/>
                </a:moveTo>
                <a:lnTo>
                  <a:pt x="0" y="16"/>
                </a:lnTo>
                <a:lnTo>
                  <a:pt x="0" y="10"/>
                </a:lnTo>
                <a:lnTo>
                  <a:pt x="3" y="4"/>
                </a:lnTo>
                <a:lnTo>
                  <a:pt x="9" y="0"/>
                </a:lnTo>
                <a:lnTo>
                  <a:pt x="13" y="0"/>
                </a:lnTo>
                <a:lnTo>
                  <a:pt x="16" y="0"/>
                </a:lnTo>
                <a:lnTo>
                  <a:pt x="19" y="0"/>
                </a:lnTo>
                <a:lnTo>
                  <a:pt x="22" y="0"/>
                </a:lnTo>
                <a:lnTo>
                  <a:pt x="25" y="4"/>
                </a:lnTo>
                <a:lnTo>
                  <a:pt x="29" y="10"/>
                </a:lnTo>
                <a:lnTo>
                  <a:pt x="32" y="16"/>
                </a:lnTo>
                <a:lnTo>
                  <a:pt x="29" y="23"/>
                </a:lnTo>
                <a:lnTo>
                  <a:pt x="25" y="29"/>
                </a:lnTo>
                <a:lnTo>
                  <a:pt x="22" y="33"/>
                </a:lnTo>
                <a:lnTo>
                  <a:pt x="19" y="33"/>
                </a:lnTo>
                <a:lnTo>
                  <a:pt x="16" y="36"/>
                </a:lnTo>
                <a:lnTo>
                  <a:pt x="13" y="36"/>
                </a:lnTo>
                <a:lnTo>
                  <a:pt x="9" y="33"/>
                </a:lnTo>
                <a:lnTo>
                  <a:pt x="3" y="29"/>
                </a:lnTo>
                <a:lnTo>
                  <a:pt x="0" y="23"/>
                </a:lnTo>
                <a:lnTo>
                  <a:pt x="0" y="16"/>
                </a:lnTo>
                <a:close/>
                <a:moveTo>
                  <a:pt x="3" y="23"/>
                </a:moveTo>
                <a:lnTo>
                  <a:pt x="3" y="23"/>
                </a:lnTo>
                <a:lnTo>
                  <a:pt x="6" y="26"/>
                </a:lnTo>
                <a:lnTo>
                  <a:pt x="9" y="29"/>
                </a:lnTo>
                <a:lnTo>
                  <a:pt x="16" y="33"/>
                </a:lnTo>
                <a:lnTo>
                  <a:pt x="13" y="33"/>
                </a:lnTo>
                <a:lnTo>
                  <a:pt x="19" y="29"/>
                </a:lnTo>
                <a:lnTo>
                  <a:pt x="22" y="26"/>
                </a:lnTo>
                <a:lnTo>
                  <a:pt x="25" y="23"/>
                </a:lnTo>
                <a:lnTo>
                  <a:pt x="29" y="16"/>
                </a:lnTo>
                <a:lnTo>
                  <a:pt x="25" y="10"/>
                </a:lnTo>
                <a:lnTo>
                  <a:pt x="22" y="7"/>
                </a:lnTo>
                <a:lnTo>
                  <a:pt x="19" y="4"/>
                </a:lnTo>
                <a:lnTo>
                  <a:pt x="13" y="4"/>
                </a:lnTo>
                <a:lnTo>
                  <a:pt x="16" y="4"/>
                </a:lnTo>
                <a:lnTo>
                  <a:pt x="9" y="4"/>
                </a:lnTo>
                <a:lnTo>
                  <a:pt x="6" y="7"/>
                </a:lnTo>
                <a:lnTo>
                  <a:pt x="3" y="10"/>
                </a:lnTo>
                <a:lnTo>
                  <a:pt x="3" y="16"/>
                </a:lnTo>
                <a:lnTo>
                  <a:pt x="3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37" name="Freeform 16"/>
          <p:cNvSpPr>
            <a:spLocks/>
          </p:cNvSpPr>
          <p:nvPr/>
        </p:nvSpPr>
        <p:spPr bwMode="auto">
          <a:xfrm>
            <a:off x="6096000" y="4279900"/>
            <a:ext cx="52388" cy="50800"/>
          </a:xfrm>
          <a:custGeom>
            <a:avLst/>
            <a:gdLst>
              <a:gd name="T0" fmla="*/ 0 w 29"/>
              <a:gd name="T1" fmla="*/ 2147483647 h 29"/>
              <a:gd name="T2" fmla="*/ 2147483647 w 29"/>
              <a:gd name="T3" fmla="*/ 2147483647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0 h 29"/>
              <a:gd name="T10" fmla="*/ 2147483647 w 29"/>
              <a:gd name="T11" fmla="*/ 2147483647 h 29"/>
              <a:gd name="T12" fmla="*/ 2147483647 w 29"/>
              <a:gd name="T13" fmla="*/ 2147483647 h 29"/>
              <a:gd name="T14" fmla="*/ 2147483647 w 29"/>
              <a:gd name="T15" fmla="*/ 2147483647 h 29"/>
              <a:gd name="T16" fmla="*/ 2147483647 w 29"/>
              <a:gd name="T17" fmla="*/ 2147483647 h 29"/>
              <a:gd name="T18" fmla="*/ 2147483647 w 29"/>
              <a:gd name="T19" fmla="*/ 2147483647 h 29"/>
              <a:gd name="T20" fmla="*/ 2147483647 w 29"/>
              <a:gd name="T21" fmla="*/ 2147483647 h 29"/>
              <a:gd name="T22" fmla="*/ 2147483647 w 29"/>
              <a:gd name="T23" fmla="*/ 2147483647 h 29"/>
              <a:gd name="T24" fmla="*/ 2147483647 w 29"/>
              <a:gd name="T25" fmla="*/ 2147483647 h 29"/>
              <a:gd name="T26" fmla="*/ 2147483647 w 29"/>
              <a:gd name="T27" fmla="*/ 2147483647 h 29"/>
              <a:gd name="T28" fmla="*/ 0 w 29"/>
              <a:gd name="T29" fmla="*/ 2147483647 h 29"/>
              <a:gd name="T30" fmla="*/ 0 w 29"/>
              <a:gd name="T31" fmla="*/ 2147483647 h 29"/>
              <a:gd name="T32" fmla="*/ 0 w 29"/>
              <a:gd name="T33" fmla="*/ 2147483647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"/>
              <a:gd name="T52" fmla="*/ 0 h 29"/>
              <a:gd name="T53" fmla="*/ 29 w 29"/>
              <a:gd name="T54" fmla="*/ 29 h 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" h="29">
                <a:moveTo>
                  <a:pt x="0" y="16"/>
                </a:moveTo>
                <a:lnTo>
                  <a:pt x="4" y="3"/>
                </a:lnTo>
                <a:lnTo>
                  <a:pt x="16" y="0"/>
                </a:lnTo>
                <a:lnTo>
                  <a:pt x="26" y="3"/>
                </a:lnTo>
                <a:lnTo>
                  <a:pt x="29" y="16"/>
                </a:lnTo>
                <a:lnTo>
                  <a:pt x="26" y="25"/>
                </a:lnTo>
                <a:lnTo>
                  <a:pt x="16" y="29"/>
                </a:lnTo>
                <a:lnTo>
                  <a:pt x="4" y="25"/>
                </a:lnTo>
                <a:lnTo>
                  <a:pt x="0" y="1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38" name="Freeform 17"/>
          <p:cNvSpPr>
            <a:spLocks noEditPoints="1"/>
          </p:cNvSpPr>
          <p:nvPr/>
        </p:nvSpPr>
        <p:spPr bwMode="auto">
          <a:xfrm>
            <a:off x="6096000" y="4279900"/>
            <a:ext cx="57150" cy="57150"/>
          </a:xfrm>
          <a:custGeom>
            <a:avLst/>
            <a:gdLst>
              <a:gd name="T0" fmla="*/ 0 w 32"/>
              <a:gd name="T1" fmla="*/ 2147483647 h 32"/>
              <a:gd name="T2" fmla="*/ 0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0 h 32"/>
              <a:gd name="T8" fmla="*/ 2147483647 w 32"/>
              <a:gd name="T9" fmla="*/ 0 h 32"/>
              <a:gd name="T10" fmla="*/ 2147483647 w 32"/>
              <a:gd name="T11" fmla="*/ 0 h 32"/>
              <a:gd name="T12" fmla="*/ 2147483647 w 32"/>
              <a:gd name="T13" fmla="*/ 2147483647 h 32"/>
              <a:gd name="T14" fmla="*/ 2147483647 w 32"/>
              <a:gd name="T15" fmla="*/ 2147483647 h 32"/>
              <a:gd name="T16" fmla="*/ 2147483647 w 32"/>
              <a:gd name="T17" fmla="*/ 2147483647 h 32"/>
              <a:gd name="T18" fmla="*/ 2147483647 w 32"/>
              <a:gd name="T19" fmla="*/ 2147483647 h 32"/>
              <a:gd name="T20" fmla="*/ 2147483647 w 32"/>
              <a:gd name="T21" fmla="*/ 2147483647 h 32"/>
              <a:gd name="T22" fmla="*/ 2147483647 w 32"/>
              <a:gd name="T23" fmla="*/ 2147483647 h 32"/>
              <a:gd name="T24" fmla="*/ 2147483647 w 32"/>
              <a:gd name="T25" fmla="*/ 2147483647 h 32"/>
              <a:gd name="T26" fmla="*/ 2147483647 w 32"/>
              <a:gd name="T27" fmla="*/ 2147483647 h 32"/>
              <a:gd name="T28" fmla="*/ 2147483647 w 32"/>
              <a:gd name="T29" fmla="*/ 2147483647 h 32"/>
              <a:gd name="T30" fmla="*/ 0 w 32"/>
              <a:gd name="T31" fmla="*/ 2147483647 h 32"/>
              <a:gd name="T32" fmla="*/ 2147483647 w 32"/>
              <a:gd name="T33" fmla="*/ 2147483647 h 32"/>
              <a:gd name="T34" fmla="*/ 2147483647 w 32"/>
              <a:gd name="T35" fmla="*/ 2147483647 h 32"/>
              <a:gd name="T36" fmla="*/ 2147483647 w 32"/>
              <a:gd name="T37" fmla="*/ 2147483647 h 32"/>
              <a:gd name="T38" fmla="*/ 2147483647 w 32"/>
              <a:gd name="T39" fmla="*/ 2147483647 h 32"/>
              <a:gd name="T40" fmla="*/ 2147483647 w 32"/>
              <a:gd name="T41" fmla="*/ 2147483647 h 32"/>
              <a:gd name="T42" fmla="*/ 2147483647 w 32"/>
              <a:gd name="T43" fmla="*/ 2147483647 h 32"/>
              <a:gd name="T44" fmla="*/ 2147483647 w 32"/>
              <a:gd name="T45" fmla="*/ 2147483647 h 32"/>
              <a:gd name="T46" fmla="*/ 2147483647 w 32"/>
              <a:gd name="T47" fmla="*/ 2147483647 h 32"/>
              <a:gd name="T48" fmla="*/ 2147483647 w 32"/>
              <a:gd name="T49" fmla="*/ 2147483647 h 32"/>
              <a:gd name="T50" fmla="*/ 2147483647 w 32"/>
              <a:gd name="T51" fmla="*/ 2147483647 h 32"/>
              <a:gd name="T52" fmla="*/ 2147483647 w 32"/>
              <a:gd name="T53" fmla="*/ 2147483647 h 32"/>
              <a:gd name="T54" fmla="*/ 2147483647 w 32"/>
              <a:gd name="T55" fmla="*/ 2147483647 h 32"/>
              <a:gd name="T56" fmla="*/ 2147483647 w 32"/>
              <a:gd name="T57" fmla="*/ 2147483647 h 32"/>
              <a:gd name="T58" fmla="*/ 2147483647 w 32"/>
              <a:gd name="T59" fmla="*/ 2147483647 h 32"/>
              <a:gd name="T60" fmla="*/ 2147483647 w 32"/>
              <a:gd name="T61" fmla="*/ 2147483647 h 32"/>
              <a:gd name="T62" fmla="*/ 2147483647 w 32"/>
              <a:gd name="T63" fmla="*/ 2147483647 h 32"/>
              <a:gd name="T64" fmla="*/ 2147483647 w 32"/>
              <a:gd name="T65" fmla="*/ 2147483647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"/>
              <a:gd name="T100" fmla="*/ 0 h 32"/>
              <a:gd name="T101" fmla="*/ 32 w 32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" h="32">
                <a:moveTo>
                  <a:pt x="0" y="16"/>
                </a:moveTo>
                <a:lnTo>
                  <a:pt x="0" y="12"/>
                </a:lnTo>
                <a:lnTo>
                  <a:pt x="0" y="9"/>
                </a:lnTo>
                <a:lnTo>
                  <a:pt x="4" y="3"/>
                </a:lnTo>
                <a:lnTo>
                  <a:pt x="10" y="0"/>
                </a:lnTo>
                <a:lnTo>
                  <a:pt x="13" y="0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6" y="3"/>
                </a:lnTo>
                <a:lnTo>
                  <a:pt x="29" y="9"/>
                </a:lnTo>
                <a:lnTo>
                  <a:pt x="32" y="12"/>
                </a:lnTo>
                <a:lnTo>
                  <a:pt x="32" y="16"/>
                </a:lnTo>
                <a:lnTo>
                  <a:pt x="29" y="19"/>
                </a:lnTo>
                <a:lnTo>
                  <a:pt x="29" y="22"/>
                </a:lnTo>
                <a:lnTo>
                  <a:pt x="26" y="25"/>
                </a:lnTo>
                <a:lnTo>
                  <a:pt x="23" y="29"/>
                </a:lnTo>
                <a:lnTo>
                  <a:pt x="20" y="29"/>
                </a:lnTo>
                <a:lnTo>
                  <a:pt x="16" y="32"/>
                </a:lnTo>
                <a:lnTo>
                  <a:pt x="13" y="32"/>
                </a:lnTo>
                <a:lnTo>
                  <a:pt x="10" y="29"/>
                </a:lnTo>
                <a:lnTo>
                  <a:pt x="4" y="25"/>
                </a:lnTo>
                <a:lnTo>
                  <a:pt x="0" y="22"/>
                </a:lnTo>
                <a:lnTo>
                  <a:pt x="0" y="19"/>
                </a:lnTo>
                <a:lnTo>
                  <a:pt x="0" y="16"/>
                </a:lnTo>
                <a:close/>
                <a:moveTo>
                  <a:pt x="4" y="19"/>
                </a:moveTo>
                <a:lnTo>
                  <a:pt x="4" y="19"/>
                </a:lnTo>
                <a:lnTo>
                  <a:pt x="7" y="22"/>
                </a:lnTo>
                <a:lnTo>
                  <a:pt x="10" y="25"/>
                </a:lnTo>
                <a:lnTo>
                  <a:pt x="16" y="29"/>
                </a:lnTo>
                <a:lnTo>
                  <a:pt x="13" y="29"/>
                </a:lnTo>
                <a:lnTo>
                  <a:pt x="20" y="25"/>
                </a:lnTo>
                <a:lnTo>
                  <a:pt x="23" y="22"/>
                </a:lnTo>
                <a:lnTo>
                  <a:pt x="26" y="19"/>
                </a:lnTo>
                <a:lnTo>
                  <a:pt x="29" y="12"/>
                </a:lnTo>
                <a:lnTo>
                  <a:pt x="29" y="16"/>
                </a:lnTo>
                <a:lnTo>
                  <a:pt x="26" y="9"/>
                </a:lnTo>
                <a:lnTo>
                  <a:pt x="23" y="6"/>
                </a:lnTo>
                <a:lnTo>
                  <a:pt x="20" y="3"/>
                </a:lnTo>
                <a:lnTo>
                  <a:pt x="13" y="3"/>
                </a:lnTo>
                <a:lnTo>
                  <a:pt x="16" y="3"/>
                </a:lnTo>
                <a:lnTo>
                  <a:pt x="10" y="3"/>
                </a:lnTo>
                <a:lnTo>
                  <a:pt x="7" y="6"/>
                </a:lnTo>
                <a:lnTo>
                  <a:pt x="4" y="9"/>
                </a:lnTo>
                <a:lnTo>
                  <a:pt x="4" y="16"/>
                </a:lnTo>
                <a:lnTo>
                  <a:pt x="4" y="12"/>
                </a:lnTo>
                <a:lnTo>
                  <a:pt x="4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39" name="Freeform 18"/>
          <p:cNvSpPr>
            <a:spLocks/>
          </p:cNvSpPr>
          <p:nvPr/>
        </p:nvSpPr>
        <p:spPr bwMode="auto">
          <a:xfrm>
            <a:off x="5864225" y="4191000"/>
            <a:ext cx="52388" cy="50800"/>
          </a:xfrm>
          <a:custGeom>
            <a:avLst/>
            <a:gdLst>
              <a:gd name="T0" fmla="*/ 0 w 29"/>
              <a:gd name="T1" fmla="*/ 2147483647 h 29"/>
              <a:gd name="T2" fmla="*/ 2147483647 w 29"/>
              <a:gd name="T3" fmla="*/ 2147483647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0 h 29"/>
              <a:gd name="T10" fmla="*/ 2147483647 w 29"/>
              <a:gd name="T11" fmla="*/ 2147483647 h 29"/>
              <a:gd name="T12" fmla="*/ 2147483647 w 29"/>
              <a:gd name="T13" fmla="*/ 2147483647 h 29"/>
              <a:gd name="T14" fmla="*/ 2147483647 w 29"/>
              <a:gd name="T15" fmla="*/ 2147483647 h 29"/>
              <a:gd name="T16" fmla="*/ 2147483647 w 29"/>
              <a:gd name="T17" fmla="*/ 2147483647 h 29"/>
              <a:gd name="T18" fmla="*/ 2147483647 w 29"/>
              <a:gd name="T19" fmla="*/ 2147483647 h 29"/>
              <a:gd name="T20" fmla="*/ 2147483647 w 29"/>
              <a:gd name="T21" fmla="*/ 2147483647 h 29"/>
              <a:gd name="T22" fmla="*/ 2147483647 w 29"/>
              <a:gd name="T23" fmla="*/ 2147483647 h 29"/>
              <a:gd name="T24" fmla="*/ 2147483647 w 29"/>
              <a:gd name="T25" fmla="*/ 2147483647 h 29"/>
              <a:gd name="T26" fmla="*/ 2147483647 w 29"/>
              <a:gd name="T27" fmla="*/ 2147483647 h 29"/>
              <a:gd name="T28" fmla="*/ 0 w 29"/>
              <a:gd name="T29" fmla="*/ 2147483647 h 29"/>
              <a:gd name="T30" fmla="*/ 0 w 29"/>
              <a:gd name="T31" fmla="*/ 2147483647 h 29"/>
              <a:gd name="T32" fmla="*/ 0 w 29"/>
              <a:gd name="T33" fmla="*/ 2147483647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"/>
              <a:gd name="T52" fmla="*/ 0 h 29"/>
              <a:gd name="T53" fmla="*/ 29 w 29"/>
              <a:gd name="T54" fmla="*/ 29 h 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" h="29">
                <a:moveTo>
                  <a:pt x="0" y="16"/>
                </a:moveTo>
                <a:lnTo>
                  <a:pt x="3" y="3"/>
                </a:lnTo>
                <a:lnTo>
                  <a:pt x="16" y="0"/>
                </a:lnTo>
                <a:lnTo>
                  <a:pt x="26" y="3"/>
                </a:lnTo>
                <a:lnTo>
                  <a:pt x="29" y="16"/>
                </a:lnTo>
                <a:lnTo>
                  <a:pt x="26" y="26"/>
                </a:lnTo>
                <a:lnTo>
                  <a:pt x="16" y="29"/>
                </a:lnTo>
                <a:lnTo>
                  <a:pt x="3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40" name="Freeform 19"/>
          <p:cNvSpPr>
            <a:spLocks noEditPoints="1"/>
          </p:cNvSpPr>
          <p:nvPr/>
        </p:nvSpPr>
        <p:spPr bwMode="auto">
          <a:xfrm>
            <a:off x="5864225" y="4191000"/>
            <a:ext cx="57150" cy="57150"/>
          </a:xfrm>
          <a:custGeom>
            <a:avLst/>
            <a:gdLst>
              <a:gd name="T0" fmla="*/ 0 w 32"/>
              <a:gd name="T1" fmla="*/ 2147483647 h 32"/>
              <a:gd name="T2" fmla="*/ 0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0 h 32"/>
              <a:gd name="T8" fmla="*/ 2147483647 w 32"/>
              <a:gd name="T9" fmla="*/ 0 h 32"/>
              <a:gd name="T10" fmla="*/ 2147483647 w 32"/>
              <a:gd name="T11" fmla="*/ 0 h 32"/>
              <a:gd name="T12" fmla="*/ 2147483647 w 32"/>
              <a:gd name="T13" fmla="*/ 2147483647 h 32"/>
              <a:gd name="T14" fmla="*/ 2147483647 w 32"/>
              <a:gd name="T15" fmla="*/ 2147483647 h 32"/>
              <a:gd name="T16" fmla="*/ 2147483647 w 32"/>
              <a:gd name="T17" fmla="*/ 2147483647 h 32"/>
              <a:gd name="T18" fmla="*/ 2147483647 w 32"/>
              <a:gd name="T19" fmla="*/ 2147483647 h 32"/>
              <a:gd name="T20" fmla="*/ 2147483647 w 32"/>
              <a:gd name="T21" fmla="*/ 2147483647 h 32"/>
              <a:gd name="T22" fmla="*/ 2147483647 w 32"/>
              <a:gd name="T23" fmla="*/ 2147483647 h 32"/>
              <a:gd name="T24" fmla="*/ 2147483647 w 32"/>
              <a:gd name="T25" fmla="*/ 2147483647 h 32"/>
              <a:gd name="T26" fmla="*/ 2147483647 w 32"/>
              <a:gd name="T27" fmla="*/ 2147483647 h 32"/>
              <a:gd name="T28" fmla="*/ 2147483647 w 32"/>
              <a:gd name="T29" fmla="*/ 2147483647 h 32"/>
              <a:gd name="T30" fmla="*/ 0 w 32"/>
              <a:gd name="T31" fmla="*/ 2147483647 h 32"/>
              <a:gd name="T32" fmla="*/ 2147483647 w 32"/>
              <a:gd name="T33" fmla="*/ 2147483647 h 32"/>
              <a:gd name="T34" fmla="*/ 2147483647 w 32"/>
              <a:gd name="T35" fmla="*/ 2147483647 h 32"/>
              <a:gd name="T36" fmla="*/ 2147483647 w 32"/>
              <a:gd name="T37" fmla="*/ 2147483647 h 32"/>
              <a:gd name="T38" fmla="*/ 2147483647 w 32"/>
              <a:gd name="T39" fmla="*/ 2147483647 h 32"/>
              <a:gd name="T40" fmla="*/ 2147483647 w 32"/>
              <a:gd name="T41" fmla="*/ 2147483647 h 32"/>
              <a:gd name="T42" fmla="*/ 2147483647 w 32"/>
              <a:gd name="T43" fmla="*/ 2147483647 h 32"/>
              <a:gd name="T44" fmla="*/ 2147483647 w 32"/>
              <a:gd name="T45" fmla="*/ 2147483647 h 32"/>
              <a:gd name="T46" fmla="*/ 2147483647 w 32"/>
              <a:gd name="T47" fmla="*/ 2147483647 h 32"/>
              <a:gd name="T48" fmla="*/ 2147483647 w 32"/>
              <a:gd name="T49" fmla="*/ 2147483647 h 32"/>
              <a:gd name="T50" fmla="*/ 2147483647 w 32"/>
              <a:gd name="T51" fmla="*/ 2147483647 h 32"/>
              <a:gd name="T52" fmla="*/ 2147483647 w 32"/>
              <a:gd name="T53" fmla="*/ 2147483647 h 32"/>
              <a:gd name="T54" fmla="*/ 2147483647 w 32"/>
              <a:gd name="T55" fmla="*/ 2147483647 h 32"/>
              <a:gd name="T56" fmla="*/ 2147483647 w 32"/>
              <a:gd name="T57" fmla="*/ 2147483647 h 32"/>
              <a:gd name="T58" fmla="*/ 2147483647 w 32"/>
              <a:gd name="T59" fmla="*/ 2147483647 h 32"/>
              <a:gd name="T60" fmla="*/ 2147483647 w 32"/>
              <a:gd name="T61" fmla="*/ 2147483647 h 32"/>
              <a:gd name="T62" fmla="*/ 2147483647 w 32"/>
              <a:gd name="T63" fmla="*/ 2147483647 h 32"/>
              <a:gd name="T64" fmla="*/ 2147483647 w 32"/>
              <a:gd name="T65" fmla="*/ 2147483647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"/>
              <a:gd name="T100" fmla="*/ 0 h 32"/>
              <a:gd name="T101" fmla="*/ 32 w 32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" h="32">
                <a:moveTo>
                  <a:pt x="0" y="16"/>
                </a:moveTo>
                <a:lnTo>
                  <a:pt x="0" y="13"/>
                </a:lnTo>
                <a:lnTo>
                  <a:pt x="0" y="10"/>
                </a:lnTo>
                <a:lnTo>
                  <a:pt x="3" y="3"/>
                </a:lnTo>
                <a:lnTo>
                  <a:pt x="10" y="0"/>
                </a:lnTo>
                <a:lnTo>
                  <a:pt x="13" y="0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6" y="3"/>
                </a:lnTo>
                <a:lnTo>
                  <a:pt x="29" y="10"/>
                </a:lnTo>
                <a:lnTo>
                  <a:pt x="32" y="13"/>
                </a:lnTo>
                <a:lnTo>
                  <a:pt x="32" y="16"/>
                </a:lnTo>
                <a:lnTo>
                  <a:pt x="29" y="19"/>
                </a:lnTo>
                <a:lnTo>
                  <a:pt x="29" y="22"/>
                </a:lnTo>
                <a:lnTo>
                  <a:pt x="26" y="26"/>
                </a:lnTo>
                <a:lnTo>
                  <a:pt x="23" y="29"/>
                </a:lnTo>
                <a:lnTo>
                  <a:pt x="19" y="29"/>
                </a:lnTo>
                <a:lnTo>
                  <a:pt x="16" y="32"/>
                </a:lnTo>
                <a:lnTo>
                  <a:pt x="13" y="32"/>
                </a:lnTo>
                <a:lnTo>
                  <a:pt x="10" y="29"/>
                </a:lnTo>
                <a:lnTo>
                  <a:pt x="3" y="26"/>
                </a:lnTo>
                <a:lnTo>
                  <a:pt x="0" y="22"/>
                </a:lnTo>
                <a:lnTo>
                  <a:pt x="0" y="19"/>
                </a:lnTo>
                <a:lnTo>
                  <a:pt x="0" y="16"/>
                </a:lnTo>
                <a:close/>
                <a:moveTo>
                  <a:pt x="3" y="19"/>
                </a:moveTo>
                <a:lnTo>
                  <a:pt x="3" y="19"/>
                </a:lnTo>
                <a:lnTo>
                  <a:pt x="7" y="22"/>
                </a:lnTo>
                <a:lnTo>
                  <a:pt x="10" y="26"/>
                </a:lnTo>
                <a:lnTo>
                  <a:pt x="16" y="29"/>
                </a:lnTo>
                <a:lnTo>
                  <a:pt x="13" y="29"/>
                </a:lnTo>
                <a:lnTo>
                  <a:pt x="19" y="26"/>
                </a:lnTo>
                <a:lnTo>
                  <a:pt x="23" y="22"/>
                </a:lnTo>
                <a:lnTo>
                  <a:pt x="26" y="19"/>
                </a:lnTo>
                <a:lnTo>
                  <a:pt x="29" y="13"/>
                </a:lnTo>
                <a:lnTo>
                  <a:pt x="29" y="16"/>
                </a:lnTo>
                <a:lnTo>
                  <a:pt x="26" y="10"/>
                </a:lnTo>
                <a:lnTo>
                  <a:pt x="23" y="6"/>
                </a:lnTo>
                <a:lnTo>
                  <a:pt x="19" y="3"/>
                </a:lnTo>
                <a:lnTo>
                  <a:pt x="13" y="3"/>
                </a:lnTo>
                <a:lnTo>
                  <a:pt x="16" y="3"/>
                </a:lnTo>
                <a:lnTo>
                  <a:pt x="10" y="3"/>
                </a:lnTo>
                <a:lnTo>
                  <a:pt x="7" y="6"/>
                </a:lnTo>
                <a:lnTo>
                  <a:pt x="3" y="10"/>
                </a:lnTo>
                <a:lnTo>
                  <a:pt x="3" y="16"/>
                </a:lnTo>
                <a:lnTo>
                  <a:pt x="3" y="13"/>
                </a:lnTo>
                <a:lnTo>
                  <a:pt x="3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41" name="Rectangle 20"/>
          <p:cNvSpPr>
            <a:spLocks noChangeArrowheads="1"/>
          </p:cNvSpPr>
          <p:nvPr/>
        </p:nvSpPr>
        <p:spPr bwMode="auto">
          <a:xfrm>
            <a:off x="6708775" y="3236913"/>
            <a:ext cx="57150" cy="63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2" name="Freeform 21"/>
          <p:cNvSpPr>
            <a:spLocks/>
          </p:cNvSpPr>
          <p:nvPr/>
        </p:nvSpPr>
        <p:spPr bwMode="auto">
          <a:xfrm>
            <a:off x="6708775" y="3236913"/>
            <a:ext cx="52388" cy="58737"/>
          </a:xfrm>
          <a:custGeom>
            <a:avLst/>
            <a:gdLst>
              <a:gd name="T0" fmla="*/ 0 w 29"/>
              <a:gd name="T1" fmla="*/ 2147483647 h 33"/>
              <a:gd name="T2" fmla="*/ 2147483647 w 29"/>
              <a:gd name="T3" fmla="*/ 2147483647 h 33"/>
              <a:gd name="T4" fmla="*/ 2147483647 w 29"/>
              <a:gd name="T5" fmla="*/ 0 h 33"/>
              <a:gd name="T6" fmla="*/ 2147483647 w 29"/>
              <a:gd name="T7" fmla="*/ 0 h 33"/>
              <a:gd name="T8" fmla="*/ 2147483647 w 29"/>
              <a:gd name="T9" fmla="*/ 0 h 33"/>
              <a:gd name="T10" fmla="*/ 2147483647 w 29"/>
              <a:gd name="T11" fmla="*/ 2147483647 h 33"/>
              <a:gd name="T12" fmla="*/ 2147483647 w 29"/>
              <a:gd name="T13" fmla="*/ 2147483647 h 33"/>
              <a:gd name="T14" fmla="*/ 2147483647 w 29"/>
              <a:gd name="T15" fmla="*/ 2147483647 h 33"/>
              <a:gd name="T16" fmla="*/ 2147483647 w 29"/>
              <a:gd name="T17" fmla="*/ 2147483647 h 33"/>
              <a:gd name="T18" fmla="*/ 2147483647 w 29"/>
              <a:gd name="T19" fmla="*/ 2147483647 h 33"/>
              <a:gd name="T20" fmla="*/ 2147483647 w 29"/>
              <a:gd name="T21" fmla="*/ 2147483647 h 33"/>
              <a:gd name="T22" fmla="*/ 2147483647 w 29"/>
              <a:gd name="T23" fmla="*/ 2147483647 h 33"/>
              <a:gd name="T24" fmla="*/ 2147483647 w 29"/>
              <a:gd name="T25" fmla="*/ 2147483647 h 33"/>
              <a:gd name="T26" fmla="*/ 2147483647 w 29"/>
              <a:gd name="T27" fmla="*/ 2147483647 h 33"/>
              <a:gd name="T28" fmla="*/ 0 w 29"/>
              <a:gd name="T29" fmla="*/ 2147483647 h 33"/>
              <a:gd name="T30" fmla="*/ 0 w 29"/>
              <a:gd name="T31" fmla="*/ 2147483647 h 33"/>
              <a:gd name="T32" fmla="*/ 0 w 29"/>
              <a:gd name="T33" fmla="*/ 2147483647 h 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"/>
              <a:gd name="T52" fmla="*/ 0 h 33"/>
              <a:gd name="T53" fmla="*/ 29 w 29"/>
              <a:gd name="T54" fmla="*/ 33 h 3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" h="33">
                <a:moveTo>
                  <a:pt x="0" y="16"/>
                </a:moveTo>
                <a:lnTo>
                  <a:pt x="3" y="7"/>
                </a:lnTo>
                <a:lnTo>
                  <a:pt x="16" y="0"/>
                </a:lnTo>
                <a:lnTo>
                  <a:pt x="26" y="7"/>
                </a:lnTo>
                <a:lnTo>
                  <a:pt x="29" y="16"/>
                </a:lnTo>
                <a:lnTo>
                  <a:pt x="26" y="29"/>
                </a:lnTo>
                <a:lnTo>
                  <a:pt x="16" y="33"/>
                </a:lnTo>
                <a:lnTo>
                  <a:pt x="3" y="29"/>
                </a:lnTo>
                <a:lnTo>
                  <a:pt x="0" y="16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43" name="Rectangle 22"/>
          <p:cNvSpPr>
            <a:spLocks noChangeArrowheads="1"/>
          </p:cNvSpPr>
          <p:nvPr/>
        </p:nvSpPr>
        <p:spPr bwMode="auto">
          <a:xfrm>
            <a:off x="6708775" y="3236913"/>
            <a:ext cx="57150" cy="63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4" name="Freeform 23"/>
          <p:cNvSpPr>
            <a:spLocks noEditPoints="1"/>
          </p:cNvSpPr>
          <p:nvPr/>
        </p:nvSpPr>
        <p:spPr bwMode="auto">
          <a:xfrm>
            <a:off x="6708775" y="3236913"/>
            <a:ext cx="57150" cy="63500"/>
          </a:xfrm>
          <a:custGeom>
            <a:avLst/>
            <a:gdLst>
              <a:gd name="T0" fmla="*/ 0 w 32"/>
              <a:gd name="T1" fmla="*/ 2147483647 h 36"/>
              <a:gd name="T2" fmla="*/ 0 w 32"/>
              <a:gd name="T3" fmla="*/ 2147483647 h 36"/>
              <a:gd name="T4" fmla="*/ 2147483647 w 32"/>
              <a:gd name="T5" fmla="*/ 2147483647 h 36"/>
              <a:gd name="T6" fmla="*/ 2147483647 w 32"/>
              <a:gd name="T7" fmla="*/ 0 h 36"/>
              <a:gd name="T8" fmla="*/ 2147483647 w 32"/>
              <a:gd name="T9" fmla="*/ 0 h 36"/>
              <a:gd name="T10" fmla="*/ 2147483647 w 32"/>
              <a:gd name="T11" fmla="*/ 0 h 36"/>
              <a:gd name="T12" fmla="*/ 2147483647 w 32"/>
              <a:gd name="T13" fmla="*/ 2147483647 h 36"/>
              <a:gd name="T14" fmla="*/ 2147483647 w 32"/>
              <a:gd name="T15" fmla="*/ 2147483647 h 36"/>
              <a:gd name="T16" fmla="*/ 2147483647 w 32"/>
              <a:gd name="T17" fmla="*/ 2147483647 h 36"/>
              <a:gd name="T18" fmla="*/ 2147483647 w 32"/>
              <a:gd name="T19" fmla="*/ 2147483647 h 36"/>
              <a:gd name="T20" fmla="*/ 2147483647 w 32"/>
              <a:gd name="T21" fmla="*/ 2147483647 h 36"/>
              <a:gd name="T22" fmla="*/ 2147483647 w 32"/>
              <a:gd name="T23" fmla="*/ 2147483647 h 36"/>
              <a:gd name="T24" fmla="*/ 2147483647 w 32"/>
              <a:gd name="T25" fmla="*/ 2147483647 h 36"/>
              <a:gd name="T26" fmla="*/ 2147483647 w 32"/>
              <a:gd name="T27" fmla="*/ 2147483647 h 36"/>
              <a:gd name="T28" fmla="*/ 2147483647 w 32"/>
              <a:gd name="T29" fmla="*/ 2147483647 h 36"/>
              <a:gd name="T30" fmla="*/ 0 w 32"/>
              <a:gd name="T31" fmla="*/ 2147483647 h 36"/>
              <a:gd name="T32" fmla="*/ 2147483647 w 32"/>
              <a:gd name="T33" fmla="*/ 2147483647 h 36"/>
              <a:gd name="T34" fmla="*/ 2147483647 w 32"/>
              <a:gd name="T35" fmla="*/ 2147483647 h 36"/>
              <a:gd name="T36" fmla="*/ 2147483647 w 32"/>
              <a:gd name="T37" fmla="*/ 2147483647 h 36"/>
              <a:gd name="T38" fmla="*/ 2147483647 w 32"/>
              <a:gd name="T39" fmla="*/ 2147483647 h 36"/>
              <a:gd name="T40" fmla="*/ 2147483647 w 32"/>
              <a:gd name="T41" fmla="*/ 2147483647 h 36"/>
              <a:gd name="T42" fmla="*/ 2147483647 w 32"/>
              <a:gd name="T43" fmla="*/ 2147483647 h 36"/>
              <a:gd name="T44" fmla="*/ 2147483647 w 32"/>
              <a:gd name="T45" fmla="*/ 2147483647 h 36"/>
              <a:gd name="T46" fmla="*/ 2147483647 w 32"/>
              <a:gd name="T47" fmla="*/ 2147483647 h 36"/>
              <a:gd name="T48" fmla="*/ 2147483647 w 32"/>
              <a:gd name="T49" fmla="*/ 2147483647 h 36"/>
              <a:gd name="T50" fmla="*/ 2147483647 w 32"/>
              <a:gd name="T51" fmla="*/ 2147483647 h 36"/>
              <a:gd name="T52" fmla="*/ 2147483647 w 32"/>
              <a:gd name="T53" fmla="*/ 2147483647 h 36"/>
              <a:gd name="T54" fmla="*/ 2147483647 w 32"/>
              <a:gd name="T55" fmla="*/ 2147483647 h 36"/>
              <a:gd name="T56" fmla="*/ 2147483647 w 32"/>
              <a:gd name="T57" fmla="*/ 2147483647 h 36"/>
              <a:gd name="T58" fmla="*/ 2147483647 w 32"/>
              <a:gd name="T59" fmla="*/ 2147483647 h 36"/>
              <a:gd name="T60" fmla="*/ 2147483647 w 32"/>
              <a:gd name="T61" fmla="*/ 2147483647 h 36"/>
              <a:gd name="T62" fmla="*/ 2147483647 w 32"/>
              <a:gd name="T63" fmla="*/ 2147483647 h 36"/>
              <a:gd name="T64" fmla="*/ 2147483647 w 32"/>
              <a:gd name="T65" fmla="*/ 2147483647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"/>
              <a:gd name="T100" fmla="*/ 0 h 36"/>
              <a:gd name="T101" fmla="*/ 32 w 32"/>
              <a:gd name="T102" fmla="*/ 36 h 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" h="36">
                <a:moveTo>
                  <a:pt x="0" y="16"/>
                </a:moveTo>
                <a:lnTo>
                  <a:pt x="0" y="16"/>
                </a:lnTo>
                <a:lnTo>
                  <a:pt x="0" y="10"/>
                </a:lnTo>
                <a:lnTo>
                  <a:pt x="3" y="4"/>
                </a:lnTo>
                <a:lnTo>
                  <a:pt x="10" y="0"/>
                </a:lnTo>
                <a:lnTo>
                  <a:pt x="13" y="0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6" y="4"/>
                </a:lnTo>
                <a:lnTo>
                  <a:pt x="29" y="10"/>
                </a:lnTo>
                <a:lnTo>
                  <a:pt x="32" y="16"/>
                </a:lnTo>
                <a:lnTo>
                  <a:pt x="29" y="23"/>
                </a:lnTo>
                <a:lnTo>
                  <a:pt x="26" y="29"/>
                </a:lnTo>
                <a:lnTo>
                  <a:pt x="23" y="33"/>
                </a:lnTo>
                <a:lnTo>
                  <a:pt x="19" y="33"/>
                </a:lnTo>
                <a:lnTo>
                  <a:pt x="16" y="36"/>
                </a:lnTo>
                <a:lnTo>
                  <a:pt x="13" y="36"/>
                </a:lnTo>
                <a:lnTo>
                  <a:pt x="10" y="33"/>
                </a:lnTo>
                <a:lnTo>
                  <a:pt x="3" y="29"/>
                </a:lnTo>
                <a:lnTo>
                  <a:pt x="0" y="23"/>
                </a:lnTo>
                <a:lnTo>
                  <a:pt x="0" y="16"/>
                </a:lnTo>
                <a:close/>
                <a:moveTo>
                  <a:pt x="3" y="23"/>
                </a:moveTo>
                <a:lnTo>
                  <a:pt x="3" y="23"/>
                </a:lnTo>
                <a:lnTo>
                  <a:pt x="7" y="26"/>
                </a:lnTo>
                <a:lnTo>
                  <a:pt x="10" y="29"/>
                </a:lnTo>
                <a:lnTo>
                  <a:pt x="16" y="33"/>
                </a:lnTo>
                <a:lnTo>
                  <a:pt x="13" y="33"/>
                </a:lnTo>
                <a:lnTo>
                  <a:pt x="19" y="29"/>
                </a:lnTo>
                <a:lnTo>
                  <a:pt x="23" y="26"/>
                </a:lnTo>
                <a:lnTo>
                  <a:pt x="26" y="23"/>
                </a:lnTo>
                <a:lnTo>
                  <a:pt x="29" y="16"/>
                </a:lnTo>
                <a:lnTo>
                  <a:pt x="26" y="10"/>
                </a:lnTo>
                <a:lnTo>
                  <a:pt x="23" y="7"/>
                </a:lnTo>
                <a:lnTo>
                  <a:pt x="19" y="4"/>
                </a:lnTo>
                <a:lnTo>
                  <a:pt x="13" y="4"/>
                </a:lnTo>
                <a:lnTo>
                  <a:pt x="16" y="4"/>
                </a:lnTo>
                <a:lnTo>
                  <a:pt x="10" y="4"/>
                </a:lnTo>
                <a:lnTo>
                  <a:pt x="7" y="7"/>
                </a:lnTo>
                <a:lnTo>
                  <a:pt x="3" y="10"/>
                </a:lnTo>
                <a:lnTo>
                  <a:pt x="3" y="16"/>
                </a:lnTo>
                <a:lnTo>
                  <a:pt x="3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45" name="Freeform 26"/>
          <p:cNvSpPr>
            <a:spLocks/>
          </p:cNvSpPr>
          <p:nvPr/>
        </p:nvSpPr>
        <p:spPr bwMode="auto">
          <a:xfrm>
            <a:off x="6727825" y="4287838"/>
            <a:ext cx="50800" cy="52387"/>
          </a:xfrm>
          <a:custGeom>
            <a:avLst/>
            <a:gdLst>
              <a:gd name="T0" fmla="*/ 0 w 29"/>
              <a:gd name="T1" fmla="*/ 2147483647 h 29"/>
              <a:gd name="T2" fmla="*/ 2147483647 w 29"/>
              <a:gd name="T3" fmla="*/ 2147483647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0 h 29"/>
              <a:gd name="T10" fmla="*/ 2147483647 w 29"/>
              <a:gd name="T11" fmla="*/ 2147483647 h 29"/>
              <a:gd name="T12" fmla="*/ 2147483647 w 29"/>
              <a:gd name="T13" fmla="*/ 2147483647 h 29"/>
              <a:gd name="T14" fmla="*/ 2147483647 w 29"/>
              <a:gd name="T15" fmla="*/ 2147483647 h 29"/>
              <a:gd name="T16" fmla="*/ 2147483647 w 29"/>
              <a:gd name="T17" fmla="*/ 2147483647 h 29"/>
              <a:gd name="T18" fmla="*/ 2147483647 w 29"/>
              <a:gd name="T19" fmla="*/ 2147483647 h 29"/>
              <a:gd name="T20" fmla="*/ 2147483647 w 29"/>
              <a:gd name="T21" fmla="*/ 2147483647 h 29"/>
              <a:gd name="T22" fmla="*/ 2147483647 w 29"/>
              <a:gd name="T23" fmla="*/ 2147483647 h 29"/>
              <a:gd name="T24" fmla="*/ 2147483647 w 29"/>
              <a:gd name="T25" fmla="*/ 2147483647 h 29"/>
              <a:gd name="T26" fmla="*/ 2147483647 w 29"/>
              <a:gd name="T27" fmla="*/ 2147483647 h 29"/>
              <a:gd name="T28" fmla="*/ 0 w 29"/>
              <a:gd name="T29" fmla="*/ 2147483647 h 29"/>
              <a:gd name="T30" fmla="*/ 0 w 29"/>
              <a:gd name="T31" fmla="*/ 2147483647 h 29"/>
              <a:gd name="T32" fmla="*/ 0 w 29"/>
              <a:gd name="T33" fmla="*/ 2147483647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"/>
              <a:gd name="T52" fmla="*/ 0 h 29"/>
              <a:gd name="T53" fmla="*/ 29 w 29"/>
              <a:gd name="T54" fmla="*/ 29 h 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" h="29">
                <a:moveTo>
                  <a:pt x="0" y="16"/>
                </a:moveTo>
                <a:lnTo>
                  <a:pt x="3" y="3"/>
                </a:lnTo>
                <a:lnTo>
                  <a:pt x="16" y="0"/>
                </a:lnTo>
                <a:lnTo>
                  <a:pt x="26" y="3"/>
                </a:lnTo>
                <a:lnTo>
                  <a:pt x="29" y="16"/>
                </a:lnTo>
                <a:lnTo>
                  <a:pt x="26" y="26"/>
                </a:lnTo>
                <a:lnTo>
                  <a:pt x="16" y="29"/>
                </a:lnTo>
                <a:lnTo>
                  <a:pt x="3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46" name="Freeform 27"/>
          <p:cNvSpPr>
            <a:spLocks noEditPoints="1"/>
          </p:cNvSpPr>
          <p:nvPr/>
        </p:nvSpPr>
        <p:spPr bwMode="auto">
          <a:xfrm>
            <a:off x="6727825" y="4287838"/>
            <a:ext cx="57150" cy="57150"/>
          </a:xfrm>
          <a:custGeom>
            <a:avLst/>
            <a:gdLst>
              <a:gd name="T0" fmla="*/ 0 w 32"/>
              <a:gd name="T1" fmla="*/ 2147483647 h 32"/>
              <a:gd name="T2" fmla="*/ 0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0 h 32"/>
              <a:gd name="T8" fmla="*/ 2147483647 w 32"/>
              <a:gd name="T9" fmla="*/ 0 h 32"/>
              <a:gd name="T10" fmla="*/ 2147483647 w 32"/>
              <a:gd name="T11" fmla="*/ 0 h 32"/>
              <a:gd name="T12" fmla="*/ 2147483647 w 32"/>
              <a:gd name="T13" fmla="*/ 2147483647 h 32"/>
              <a:gd name="T14" fmla="*/ 2147483647 w 32"/>
              <a:gd name="T15" fmla="*/ 2147483647 h 32"/>
              <a:gd name="T16" fmla="*/ 2147483647 w 32"/>
              <a:gd name="T17" fmla="*/ 2147483647 h 32"/>
              <a:gd name="T18" fmla="*/ 2147483647 w 32"/>
              <a:gd name="T19" fmla="*/ 2147483647 h 32"/>
              <a:gd name="T20" fmla="*/ 2147483647 w 32"/>
              <a:gd name="T21" fmla="*/ 2147483647 h 32"/>
              <a:gd name="T22" fmla="*/ 2147483647 w 32"/>
              <a:gd name="T23" fmla="*/ 2147483647 h 32"/>
              <a:gd name="T24" fmla="*/ 2147483647 w 32"/>
              <a:gd name="T25" fmla="*/ 2147483647 h 32"/>
              <a:gd name="T26" fmla="*/ 2147483647 w 32"/>
              <a:gd name="T27" fmla="*/ 2147483647 h 32"/>
              <a:gd name="T28" fmla="*/ 2147483647 w 32"/>
              <a:gd name="T29" fmla="*/ 2147483647 h 32"/>
              <a:gd name="T30" fmla="*/ 0 w 32"/>
              <a:gd name="T31" fmla="*/ 2147483647 h 32"/>
              <a:gd name="T32" fmla="*/ 2147483647 w 32"/>
              <a:gd name="T33" fmla="*/ 2147483647 h 32"/>
              <a:gd name="T34" fmla="*/ 2147483647 w 32"/>
              <a:gd name="T35" fmla="*/ 2147483647 h 32"/>
              <a:gd name="T36" fmla="*/ 2147483647 w 32"/>
              <a:gd name="T37" fmla="*/ 2147483647 h 32"/>
              <a:gd name="T38" fmla="*/ 2147483647 w 32"/>
              <a:gd name="T39" fmla="*/ 2147483647 h 32"/>
              <a:gd name="T40" fmla="*/ 2147483647 w 32"/>
              <a:gd name="T41" fmla="*/ 2147483647 h 32"/>
              <a:gd name="T42" fmla="*/ 2147483647 w 32"/>
              <a:gd name="T43" fmla="*/ 2147483647 h 32"/>
              <a:gd name="T44" fmla="*/ 2147483647 w 32"/>
              <a:gd name="T45" fmla="*/ 2147483647 h 32"/>
              <a:gd name="T46" fmla="*/ 2147483647 w 32"/>
              <a:gd name="T47" fmla="*/ 2147483647 h 32"/>
              <a:gd name="T48" fmla="*/ 2147483647 w 32"/>
              <a:gd name="T49" fmla="*/ 2147483647 h 32"/>
              <a:gd name="T50" fmla="*/ 2147483647 w 32"/>
              <a:gd name="T51" fmla="*/ 2147483647 h 32"/>
              <a:gd name="T52" fmla="*/ 2147483647 w 32"/>
              <a:gd name="T53" fmla="*/ 2147483647 h 32"/>
              <a:gd name="T54" fmla="*/ 2147483647 w 32"/>
              <a:gd name="T55" fmla="*/ 2147483647 h 32"/>
              <a:gd name="T56" fmla="*/ 2147483647 w 32"/>
              <a:gd name="T57" fmla="*/ 2147483647 h 32"/>
              <a:gd name="T58" fmla="*/ 2147483647 w 32"/>
              <a:gd name="T59" fmla="*/ 2147483647 h 32"/>
              <a:gd name="T60" fmla="*/ 2147483647 w 32"/>
              <a:gd name="T61" fmla="*/ 2147483647 h 32"/>
              <a:gd name="T62" fmla="*/ 2147483647 w 32"/>
              <a:gd name="T63" fmla="*/ 2147483647 h 32"/>
              <a:gd name="T64" fmla="*/ 2147483647 w 32"/>
              <a:gd name="T65" fmla="*/ 2147483647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"/>
              <a:gd name="T100" fmla="*/ 0 h 32"/>
              <a:gd name="T101" fmla="*/ 32 w 32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" h="32">
                <a:moveTo>
                  <a:pt x="0" y="16"/>
                </a:moveTo>
                <a:lnTo>
                  <a:pt x="0" y="13"/>
                </a:lnTo>
                <a:lnTo>
                  <a:pt x="0" y="10"/>
                </a:lnTo>
                <a:lnTo>
                  <a:pt x="3" y="3"/>
                </a:lnTo>
                <a:lnTo>
                  <a:pt x="10" y="0"/>
                </a:lnTo>
                <a:lnTo>
                  <a:pt x="13" y="0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6" y="3"/>
                </a:lnTo>
                <a:lnTo>
                  <a:pt x="29" y="10"/>
                </a:lnTo>
                <a:lnTo>
                  <a:pt x="32" y="13"/>
                </a:lnTo>
                <a:lnTo>
                  <a:pt x="32" y="16"/>
                </a:lnTo>
                <a:lnTo>
                  <a:pt x="29" y="19"/>
                </a:lnTo>
                <a:lnTo>
                  <a:pt x="29" y="22"/>
                </a:lnTo>
                <a:lnTo>
                  <a:pt x="26" y="26"/>
                </a:lnTo>
                <a:lnTo>
                  <a:pt x="23" y="29"/>
                </a:lnTo>
                <a:lnTo>
                  <a:pt x="20" y="29"/>
                </a:lnTo>
                <a:lnTo>
                  <a:pt x="16" y="32"/>
                </a:lnTo>
                <a:lnTo>
                  <a:pt x="13" y="32"/>
                </a:lnTo>
                <a:lnTo>
                  <a:pt x="10" y="29"/>
                </a:lnTo>
                <a:lnTo>
                  <a:pt x="3" y="26"/>
                </a:lnTo>
                <a:lnTo>
                  <a:pt x="0" y="22"/>
                </a:lnTo>
                <a:lnTo>
                  <a:pt x="0" y="19"/>
                </a:lnTo>
                <a:lnTo>
                  <a:pt x="0" y="16"/>
                </a:lnTo>
                <a:close/>
                <a:moveTo>
                  <a:pt x="3" y="19"/>
                </a:moveTo>
                <a:lnTo>
                  <a:pt x="3" y="19"/>
                </a:lnTo>
                <a:lnTo>
                  <a:pt x="7" y="22"/>
                </a:lnTo>
                <a:lnTo>
                  <a:pt x="10" y="26"/>
                </a:lnTo>
                <a:lnTo>
                  <a:pt x="16" y="29"/>
                </a:lnTo>
                <a:lnTo>
                  <a:pt x="13" y="29"/>
                </a:lnTo>
                <a:lnTo>
                  <a:pt x="20" y="26"/>
                </a:lnTo>
                <a:lnTo>
                  <a:pt x="23" y="22"/>
                </a:lnTo>
                <a:lnTo>
                  <a:pt x="26" y="19"/>
                </a:lnTo>
                <a:lnTo>
                  <a:pt x="29" y="13"/>
                </a:lnTo>
                <a:lnTo>
                  <a:pt x="29" y="16"/>
                </a:lnTo>
                <a:lnTo>
                  <a:pt x="26" y="10"/>
                </a:lnTo>
                <a:lnTo>
                  <a:pt x="23" y="6"/>
                </a:lnTo>
                <a:lnTo>
                  <a:pt x="20" y="3"/>
                </a:lnTo>
                <a:lnTo>
                  <a:pt x="13" y="3"/>
                </a:lnTo>
                <a:lnTo>
                  <a:pt x="16" y="3"/>
                </a:lnTo>
                <a:lnTo>
                  <a:pt x="10" y="3"/>
                </a:lnTo>
                <a:lnTo>
                  <a:pt x="7" y="6"/>
                </a:lnTo>
                <a:lnTo>
                  <a:pt x="3" y="10"/>
                </a:lnTo>
                <a:lnTo>
                  <a:pt x="3" y="16"/>
                </a:lnTo>
                <a:lnTo>
                  <a:pt x="3" y="13"/>
                </a:lnTo>
                <a:lnTo>
                  <a:pt x="3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47" name="Freeform 30"/>
          <p:cNvSpPr>
            <a:spLocks/>
          </p:cNvSpPr>
          <p:nvPr/>
        </p:nvSpPr>
        <p:spPr bwMode="auto">
          <a:xfrm>
            <a:off x="6048375" y="3795713"/>
            <a:ext cx="50800" cy="52387"/>
          </a:xfrm>
          <a:custGeom>
            <a:avLst/>
            <a:gdLst>
              <a:gd name="T0" fmla="*/ 0 w 29"/>
              <a:gd name="T1" fmla="*/ 2147483647 h 29"/>
              <a:gd name="T2" fmla="*/ 2147483647 w 29"/>
              <a:gd name="T3" fmla="*/ 2147483647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0 h 29"/>
              <a:gd name="T10" fmla="*/ 2147483647 w 29"/>
              <a:gd name="T11" fmla="*/ 2147483647 h 29"/>
              <a:gd name="T12" fmla="*/ 2147483647 w 29"/>
              <a:gd name="T13" fmla="*/ 2147483647 h 29"/>
              <a:gd name="T14" fmla="*/ 2147483647 w 29"/>
              <a:gd name="T15" fmla="*/ 2147483647 h 29"/>
              <a:gd name="T16" fmla="*/ 2147483647 w 29"/>
              <a:gd name="T17" fmla="*/ 2147483647 h 29"/>
              <a:gd name="T18" fmla="*/ 2147483647 w 29"/>
              <a:gd name="T19" fmla="*/ 2147483647 h 29"/>
              <a:gd name="T20" fmla="*/ 2147483647 w 29"/>
              <a:gd name="T21" fmla="*/ 2147483647 h 29"/>
              <a:gd name="T22" fmla="*/ 2147483647 w 29"/>
              <a:gd name="T23" fmla="*/ 2147483647 h 29"/>
              <a:gd name="T24" fmla="*/ 2147483647 w 29"/>
              <a:gd name="T25" fmla="*/ 2147483647 h 29"/>
              <a:gd name="T26" fmla="*/ 2147483647 w 29"/>
              <a:gd name="T27" fmla="*/ 2147483647 h 29"/>
              <a:gd name="T28" fmla="*/ 0 w 29"/>
              <a:gd name="T29" fmla="*/ 2147483647 h 29"/>
              <a:gd name="T30" fmla="*/ 0 w 29"/>
              <a:gd name="T31" fmla="*/ 2147483647 h 29"/>
              <a:gd name="T32" fmla="*/ 0 w 29"/>
              <a:gd name="T33" fmla="*/ 2147483647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"/>
              <a:gd name="T52" fmla="*/ 0 h 29"/>
              <a:gd name="T53" fmla="*/ 29 w 29"/>
              <a:gd name="T54" fmla="*/ 29 h 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" h="29">
                <a:moveTo>
                  <a:pt x="0" y="16"/>
                </a:moveTo>
                <a:lnTo>
                  <a:pt x="3" y="3"/>
                </a:lnTo>
                <a:lnTo>
                  <a:pt x="16" y="0"/>
                </a:lnTo>
                <a:lnTo>
                  <a:pt x="26" y="3"/>
                </a:lnTo>
                <a:lnTo>
                  <a:pt x="29" y="16"/>
                </a:lnTo>
                <a:lnTo>
                  <a:pt x="26" y="26"/>
                </a:lnTo>
                <a:lnTo>
                  <a:pt x="16" y="29"/>
                </a:lnTo>
                <a:lnTo>
                  <a:pt x="3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48" name="Freeform 31"/>
          <p:cNvSpPr>
            <a:spLocks noEditPoints="1"/>
          </p:cNvSpPr>
          <p:nvPr/>
        </p:nvSpPr>
        <p:spPr bwMode="auto">
          <a:xfrm>
            <a:off x="6048375" y="3795713"/>
            <a:ext cx="57150" cy="57150"/>
          </a:xfrm>
          <a:custGeom>
            <a:avLst/>
            <a:gdLst>
              <a:gd name="T0" fmla="*/ 0 w 32"/>
              <a:gd name="T1" fmla="*/ 2147483647 h 32"/>
              <a:gd name="T2" fmla="*/ 0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0 h 32"/>
              <a:gd name="T8" fmla="*/ 2147483647 w 32"/>
              <a:gd name="T9" fmla="*/ 0 h 32"/>
              <a:gd name="T10" fmla="*/ 2147483647 w 32"/>
              <a:gd name="T11" fmla="*/ 0 h 32"/>
              <a:gd name="T12" fmla="*/ 2147483647 w 32"/>
              <a:gd name="T13" fmla="*/ 2147483647 h 32"/>
              <a:gd name="T14" fmla="*/ 2147483647 w 32"/>
              <a:gd name="T15" fmla="*/ 2147483647 h 32"/>
              <a:gd name="T16" fmla="*/ 2147483647 w 32"/>
              <a:gd name="T17" fmla="*/ 2147483647 h 32"/>
              <a:gd name="T18" fmla="*/ 2147483647 w 32"/>
              <a:gd name="T19" fmla="*/ 2147483647 h 32"/>
              <a:gd name="T20" fmla="*/ 2147483647 w 32"/>
              <a:gd name="T21" fmla="*/ 2147483647 h 32"/>
              <a:gd name="T22" fmla="*/ 2147483647 w 32"/>
              <a:gd name="T23" fmla="*/ 2147483647 h 32"/>
              <a:gd name="T24" fmla="*/ 2147483647 w 32"/>
              <a:gd name="T25" fmla="*/ 2147483647 h 32"/>
              <a:gd name="T26" fmla="*/ 2147483647 w 32"/>
              <a:gd name="T27" fmla="*/ 2147483647 h 32"/>
              <a:gd name="T28" fmla="*/ 2147483647 w 32"/>
              <a:gd name="T29" fmla="*/ 2147483647 h 32"/>
              <a:gd name="T30" fmla="*/ 0 w 32"/>
              <a:gd name="T31" fmla="*/ 2147483647 h 32"/>
              <a:gd name="T32" fmla="*/ 2147483647 w 32"/>
              <a:gd name="T33" fmla="*/ 2147483647 h 32"/>
              <a:gd name="T34" fmla="*/ 2147483647 w 32"/>
              <a:gd name="T35" fmla="*/ 2147483647 h 32"/>
              <a:gd name="T36" fmla="*/ 2147483647 w 32"/>
              <a:gd name="T37" fmla="*/ 2147483647 h 32"/>
              <a:gd name="T38" fmla="*/ 2147483647 w 32"/>
              <a:gd name="T39" fmla="*/ 2147483647 h 32"/>
              <a:gd name="T40" fmla="*/ 2147483647 w 32"/>
              <a:gd name="T41" fmla="*/ 2147483647 h 32"/>
              <a:gd name="T42" fmla="*/ 2147483647 w 32"/>
              <a:gd name="T43" fmla="*/ 2147483647 h 32"/>
              <a:gd name="T44" fmla="*/ 2147483647 w 32"/>
              <a:gd name="T45" fmla="*/ 2147483647 h 32"/>
              <a:gd name="T46" fmla="*/ 2147483647 w 32"/>
              <a:gd name="T47" fmla="*/ 2147483647 h 32"/>
              <a:gd name="T48" fmla="*/ 2147483647 w 32"/>
              <a:gd name="T49" fmla="*/ 2147483647 h 32"/>
              <a:gd name="T50" fmla="*/ 2147483647 w 32"/>
              <a:gd name="T51" fmla="*/ 2147483647 h 32"/>
              <a:gd name="T52" fmla="*/ 2147483647 w 32"/>
              <a:gd name="T53" fmla="*/ 2147483647 h 32"/>
              <a:gd name="T54" fmla="*/ 2147483647 w 32"/>
              <a:gd name="T55" fmla="*/ 2147483647 h 32"/>
              <a:gd name="T56" fmla="*/ 2147483647 w 32"/>
              <a:gd name="T57" fmla="*/ 2147483647 h 32"/>
              <a:gd name="T58" fmla="*/ 2147483647 w 32"/>
              <a:gd name="T59" fmla="*/ 2147483647 h 32"/>
              <a:gd name="T60" fmla="*/ 2147483647 w 32"/>
              <a:gd name="T61" fmla="*/ 2147483647 h 32"/>
              <a:gd name="T62" fmla="*/ 2147483647 w 32"/>
              <a:gd name="T63" fmla="*/ 2147483647 h 32"/>
              <a:gd name="T64" fmla="*/ 2147483647 w 32"/>
              <a:gd name="T65" fmla="*/ 2147483647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"/>
              <a:gd name="T100" fmla="*/ 0 h 32"/>
              <a:gd name="T101" fmla="*/ 32 w 32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" h="32">
                <a:moveTo>
                  <a:pt x="0" y="16"/>
                </a:moveTo>
                <a:lnTo>
                  <a:pt x="0" y="13"/>
                </a:lnTo>
                <a:lnTo>
                  <a:pt x="0" y="10"/>
                </a:lnTo>
                <a:lnTo>
                  <a:pt x="3" y="3"/>
                </a:lnTo>
                <a:lnTo>
                  <a:pt x="10" y="0"/>
                </a:lnTo>
                <a:lnTo>
                  <a:pt x="13" y="0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6" y="3"/>
                </a:lnTo>
                <a:lnTo>
                  <a:pt x="29" y="10"/>
                </a:lnTo>
                <a:lnTo>
                  <a:pt x="32" y="13"/>
                </a:lnTo>
                <a:lnTo>
                  <a:pt x="32" y="16"/>
                </a:lnTo>
                <a:lnTo>
                  <a:pt x="29" y="19"/>
                </a:lnTo>
                <a:lnTo>
                  <a:pt x="29" y="22"/>
                </a:lnTo>
                <a:lnTo>
                  <a:pt x="26" y="26"/>
                </a:lnTo>
                <a:lnTo>
                  <a:pt x="23" y="29"/>
                </a:lnTo>
                <a:lnTo>
                  <a:pt x="19" y="29"/>
                </a:lnTo>
                <a:lnTo>
                  <a:pt x="16" y="32"/>
                </a:lnTo>
                <a:lnTo>
                  <a:pt x="13" y="32"/>
                </a:lnTo>
                <a:lnTo>
                  <a:pt x="10" y="29"/>
                </a:lnTo>
                <a:lnTo>
                  <a:pt x="3" y="26"/>
                </a:lnTo>
                <a:lnTo>
                  <a:pt x="0" y="22"/>
                </a:lnTo>
                <a:lnTo>
                  <a:pt x="0" y="19"/>
                </a:lnTo>
                <a:lnTo>
                  <a:pt x="0" y="16"/>
                </a:lnTo>
                <a:close/>
                <a:moveTo>
                  <a:pt x="3" y="19"/>
                </a:moveTo>
                <a:lnTo>
                  <a:pt x="3" y="19"/>
                </a:lnTo>
                <a:lnTo>
                  <a:pt x="7" y="22"/>
                </a:lnTo>
                <a:lnTo>
                  <a:pt x="10" y="26"/>
                </a:lnTo>
                <a:lnTo>
                  <a:pt x="16" y="29"/>
                </a:lnTo>
                <a:lnTo>
                  <a:pt x="13" y="29"/>
                </a:lnTo>
                <a:lnTo>
                  <a:pt x="19" y="26"/>
                </a:lnTo>
                <a:lnTo>
                  <a:pt x="23" y="22"/>
                </a:lnTo>
                <a:lnTo>
                  <a:pt x="26" y="19"/>
                </a:lnTo>
                <a:lnTo>
                  <a:pt x="29" y="13"/>
                </a:lnTo>
                <a:lnTo>
                  <a:pt x="29" y="16"/>
                </a:lnTo>
                <a:lnTo>
                  <a:pt x="26" y="10"/>
                </a:lnTo>
                <a:lnTo>
                  <a:pt x="23" y="6"/>
                </a:lnTo>
                <a:lnTo>
                  <a:pt x="19" y="3"/>
                </a:lnTo>
                <a:lnTo>
                  <a:pt x="13" y="3"/>
                </a:lnTo>
                <a:lnTo>
                  <a:pt x="16" y="3"/>
                </a:lnTo>
                <a:lnTo>
                  <a:pt x="10" y="3"/>
                </a:lnTo>
                <a:lnTo>
                  <a:pt x="7" y="6"/>
                </a:lnTo>
                <a:lnTo>
                  <a:pt x="3" y="10"/>
                </a:lnTo>
                <a:lnTo>
                  <a:pt x="3" y="16"/>
                </a:lnTo>
                <a:lnTo>
                  <a:pt x="3" y="13"/>
                </a:lnTo>
                <a:lnTo>
                  <a:pt x="3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pic>
        <p:nvPicPr>
          <p:cNvPr id="30749" name="Picture 10" descr="Briefkopf-bil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6088" y="4321175"/>
            <a:ext cx="1316037" cy="495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0750" name="Picture 2" descr="C:\Users\EAgar\AppData\Local\Microsoft\Windows\Temporary Internet Files\Content.Outlook\OPZN3CC4\vti_logo_payof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5325" y="2517775"/>
            <a:ext cx="8953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4275" y="2759075"/>
            <a:ext cx="155575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2" name="Picture 5" descr="chalmers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4650" y="3105150"/>
            <a:ext cx="146843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3" name="Picture 4" descr="http://www.cartype.com/pics/162/small/volvo_logo2006_lg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65275" y="1958975"/>
            <a:ext cx="57308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4" name="Freeform 6"/>
          <p:cNvSpPr>
            <a:spLocks/>
          </p:cNvSpPr>
          <p:nvPr/>
        </p:nvSpPr>
        <p:spPr bwMode="auto">
          <a:xfrm>
            <a:off x="6199188" y="4368800"/>
            <a:ext cx="57150" cy="50800"/>
          </a:xfrm>
          <a:custGeom>
            <a:avLst/>
            <a:gdLst>
              <a:gd name="T0" fmla="*/ 0 w 32"/>
              <a:gd name="T1" fmla="*/ 2147483647 h 29"/>
              <a:gd name="T2" fmla="*/ 2147483647 w 32"/>
              <a:gd name="T3" fmla="*/ 2147483647 h 29"/>
              <a:gd name="T4" fmla="*/ 2147483647 w 32"/>
              <a:gd name="T5" fmla="*/ 0 h 29"/>
              <a:gd name="T6" fmla="*/ 2147483647 w 32"/>
              <a:gd name="T7" fmla="*/ 0 h 29"/>
              <a:gd name="T8" fmla="*/ 2147483647 w 32"/>
              <a:gd name="T9" fmla="*/ 0 h 29"/>
              <a:gd name="T10" fmla="*/ 2147483647 w 32"/>
              <a:gd name="T11" fmla="*/ 2147483647 h 29"/>
              <a:gd name="T12" fmla="*/ 2147483647 w 32"/>
              <a:gd name="T13" fmla="*/ 2147483647 h 29"/>
              <a:gd name="T14" fmla="*/ 2147483647 w 32"/>
              <a:gd name="T15" fmla="*/ 2147483647 h 29"/>
              <a:gd name="T16" fmla="*/ 2147483647 w 32"/>
              <a:gd name="T17" fmla="*/ 2147483647 h 29"/>
              <a:gd name="T18" fmla="*/ 2147483647 w 32"/>
              <a:gd name="T19" fmla="*/ 2147483647 h 29"/>
              <a:gd name="T20" fmla="*/ 2147483647 w 32"/>
              <a:gd name="T21" fmla="*/ 2147483647 h 29"/>
              <a:gd name="T22" fmla="*/ 2147483647 w 32"/>
              <a:gd name="T23" fmla="*/ 2147483647 h 29"/>
              <a:gd name="T24" fmla="*/ 2147483647 w 32"/>
              <a:gd name="T25" fmla="*/ 2147483647 h 29"/>
              <a:gd name="T26" fmla="*/ 2147483647 w 32"/>
              <a:gd name="T27" fmla="*/ 2147483647 h 29"/>
              <a:gd name="T28" fmla="*/ 0 w 32"/>
              <a:gd name="T29" fmla="*/ 2147483647 h 29"/>
              <a:gd name="T30" fmla="*/ 0 w 32"/>
              <a:gd name="T31" fmla="*/ 2147483647 h 29"/>
              <a:gd name="T32" fmla="*/ 0 w 32"/>
              <a:gd name="T33" fmla="*/ 2147483647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2"/>
              <a:gd name="T52" fmla="*/ 0 h 29"/>
              <a:gd name="T53" fmla="*/ 32 w 32"/>
              <a:gd name="T54" fmla="*/ 29 h 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2" h="29">
                <a:moveTo>
                  <a:pt x="0" y="16"/>
                </a:moveTo>
                <a:lnTo>
                  <a:pt x="6" y="3"/>
                </a:lnTo>
                <a:lnTo>
                  <a:pt x="16" y="0"/>
                </a:lnTo>
                <a:lnTo>
                  <a:pt x="29" y="3"/>
                </a:lnTo>
                <a:lnTo>
                  <a:pt x="32" y="16"/>
                </a:lnTo>
                <a:lnTo>
                  <a:pt x="29" y="26"/>
                </a:lnTo>
                <a:lnTo>
                  <a:pt x="16" y="29"/>
                </a:lnTo>
                <a:lnTo>
                  <a:pt x="6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55" name="Freeform 7"/>
          <p:cNvSpPr>
            <a:spLocks noEditPoints="1"/>
          </p:cNvSpPr>
          <p:nvPr/>
        </p:nvSpPr>
        <p:spPr bwMode="auto">
          <a:xfrm>
            <a:off x="6199188" y="4368800"/>
            <a:ext cx="61912" cy="57150"/>
          </a:xfrm>
          <a:custGeom>
            <a:avLst/>
            <a:gdLst>
              <a:gd name="T0" fmla="*/ 0 w 35"/>
              <a:gd name="T1" fmla="*/ 2147483647 h 32"/>
              <a:gd name="T2" fmla="*/ 0 w 35"/>
              <a:gd name="T3" fmla="*/ 2147483647 h 32"/>
              <a:gd name="T4" fmla="*/ 2147483647 w 35"/>
              <a:gd name="T5" fmla="*/ 2147483647 h 32"/>
              <a:gd name="T6" fmla="*/ 2147483647 w 35"/>
              <a:gd name="T7" fmla="*/ 0 h 32"/>
              <a:gd name="T8" fmla="*/ 2147483647 w 35"/>
              <a:gd name="T9" fmla="*/ 0 h 32"/>
              <a:gd name="T10" fmla="*/ 2147483647 w 35"/>
              <a:gd name="T11" fmla="*/ 0 h 32"/>
              <a:gd name="T12" fmla="*/ 2147483647 w 35"/>
              <a:gd name="T13" fmla="*/ 2147483647 h 32"/>
              <a:gd name="T14" fmla="*/ 2147483647 w 35"/>
              <a:gd name="T15" fmla="*/ 2147483647 h 32"/>
              <a:gd name="T16" fmla="*/ 2147483647 w 35"/>
              <a:gd name="T17" fmla="*/ 2147483647 h 32"/>
              <a:gd name="T18" fmla="*/ 2147483647 w 35"/>
              <a:gd name="T19" fmla="*/ 2147483647 h 32"/>
              <a:gd name="T20" fmla="*/ 2147483647 w 35"/>
              <a:gd name="T21" fmla="*/ 2147483647 h 32"/>
              <a:gd name="T22" fmla="*/ 2147483647 w 35"/>
              <a:gd name="T23" fmla="*/ 2147483647 h 32"/>
              <a:gd name="T24" fmla="*/ 2147483647 w 35"/>
              <a:gd name="T25" fmla="*/ 2147483647 h 32"/>
              <a:gd name="T26" fmla="*/ 2147483647 w 35"/>
              <a:gd name="T27" fmla="*/ 2147483647 h 32"/>
              <a:gd name="T28" fmla="*/ 2147483647 w 35"/>
              <a:gd name="T29" fmla="*/ 2147483647 h 32"/>
              <a:gd name="T30" fmla="*/ 0 w 35"/>
              <a:gd name="T31" fmla="*/ 2147483647 h 32"/>
              <a:gd name="T32" fmla="*/ 2147483647 w 35"/>
              <a:gd name="T33" fmla="*/ 2147483647 h 32"/>
              <a:gd name="T34" fmla="*/ 2147483647 w 35"/>
              <a:gd name="T35" fmla="*/ 2147483647 h 32"/>
              <a:gd name="T36" fmla="*/ 2147483647 w 35"/>
              <a:gd name="T37" fmla="*/ 2147483647 h 32"/>
              <a:gd name="T38" fmla="*/ 2147483647 w 35"/>
              <a:gd name="T39" fmla="*/ 2147483647 h 32"/>
              <a:gd name="T40" fmla="*/ 2147483647 w 35"/>
              <a:gd name="T41" fmla="*/ 2147483647 h 32"/>
              <a:gd name="T42" fmla="*/ 2147483647 w 35"/>
              <a:gd name="T43" fmla="*/ 2147483647 h 32"/>
              <a:gd name="T44" fmla="*/ 2147483647 w 35"/>
              <a:gd name="T45" fmla="*/ 2147483647 h 32"/>
              <a:gd name="T46" fmla="*/ 2147483647 w 35"/>
              <a:gd name="T47" fmla="*/ 2147483647 h 32"/>
              <a:gd name="T48" fmla="*/ 2147483647 w 35"/>
              <a:gd name="T49" fmla="*/ 2147483647 h 32"/>
              <a:gd name="T50" fmla="*/ 2147483647 w 35"/>
              <a:gd name="T51" fmla="*/ 2147483647 h 32"/>
              <a:gd name="T52" fmla="*/ 2147483647 w 35"/>
              <a:gd name="T53" fmla="*/ 2147483647 h 32"/>
              <a:gd name="T54" fmla="*/ 2147483647 w 35"/>
              <a:gd name="T55" fmla="*/ 2147483647 h 32"/>
              <a:gd name="T56" fmla="*/ 2147483647 w 35"/>
              <a:gd name="T57" fmla="*/ 2147483647 h 32"/>
              <a:gd name="T58" fmla="*/ 2147483647 w 35"/>
              <a:gd name="T59" fmla="*/ 2147483647 h 32"/>
              <a:gd name="T60" fmla="*/ 2147483647 w 35"/>
              <a:gd name="T61" fmla="*/ 2147483647 h 32"/>
              <a:gd name="T62" fmla="*/ 2147483647 w 35"/>
              <a:gd name="T63" fmla="*/ 2147483647 h 32"/>
              <a:gd name="T64" fmla="*/ 2147483647 w 35"/>
              <a:gd name="T65" fmla="*/ 2147483647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5"/>
              <a:gd name="T100" fmla="*/ 0 h 32"/>
              <a:gd name="T101" fmla="*/ 35 w 35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5" h="32">
                <a:moveTo>
                  <a:pt x="0" y="16"/>
                </a:moveTo>
                <a:lnTo>
                  <a:pt x="0" y="13"/>
                </a:lnTo>
                <a:lnTo>
                  <a:pt x="0" y="10"/>
                </a:lnTo>
                <a:lnTo>
                  <a:pt x="3" y="3"/>
                </a:lnTo>
                <a:lnTo>
                  <a:pt x="9" y="0"/>
                </a:lnTo>
                <a:lnTo>
                  <a:pt x="16" y="0"/>
                </a:lnTo>
                <a:lnTo>
                  <a:pt x="22" y="0"/>
                </a:lnTo>
                <a:lnTo>
                  <a:pt x="29" y="3"/>
                </a:lnTo>
                <a:lnTo>
                  <a:pt x="32" y="10"/>
                </a:lnTo>
                <a:lnTo>
                  <a:pt x="35" y="13"/>
                </a:lnTo>
                <a:lnTo>
                  <a:pt x="35" y="16"/>
                </a:lnTo>
                <a:lnTo>
                  <a:pt x="32" y="19"/>
                </a:lnTo>
                <a:lnTo>
                  <a:pt x="32" y="23"/>
                </a:lnTo>
                <a:lnTo>
                  <a:pt x="29" y="26"/>
                </a:lnTo>
                <a:lnTo>
                  <a:pt x="22" y="29"/>
                </a:lnTo>
                <a:lnTo>
                  <a:pt x="16" y="32"/>
                </a:lnTo>
                <a:lnTo>
                  <a:pt x="9" y="29"/>
                </a:lnTo>
                <a:lnTo>
                  <a:pt x="3" y="26"/>
                </a:lnTo>
                <a:lnTo>
                  <a:pt x="0" y="23"/>
                </a:lnTo>
                <a:lnTo>
                  <a:pt x="0" y="19"/>
                </a:lnTo>
                <a:lnTo>
                  <a:pt x="0" y="16"/>
                </a:lnTo>
                <a:close/>
                <a:moveTo>
                  <a:pt x="3" y="19"/>
                </a:moveTo>
                <a:lnTo>
                  <a:pt x="3" y="19"/>
                </a:lnTo>
                <a:lnTo>
                  <a:pt x="6" y="23"/>
                </a:lnTo>
                <a:lnTo>
                  <a:pt x="9" y="26"/>
                </a:lnTo>
                <a:lnTo>
                  <a:pt x="16" y="29"/>
                </a:lnTo>
                <a:lnTo>
                  <a:pt x="22" y="26"/>
                </a:lnTo>
                <a:lnTo>
                  <a:pt x="26" y="23"/>
                </a:lnTo>
                <a:lnTo>
                  <a:pt x="29" y="19"/>
                </a:lnTo>
                <a:lnTo>
                  <a:pt x="32" y="13"/>
                </a:lnTo>
                <a:lnTo>
                  <a:pt x="32" y="16"/>
                </a:lnTo>
                <a:lnTo>
                  <a:pt x="29" y="10"/>
                </a:lnTo>
                <a:lnTo>
                  <a:pt x="26" y="7"/>
                </a:lnTo>
                <a:lnTo>
                  <a:pt x="22" y="3"/>
                </a:lnTo>
                <a:lnTo>
                  <a:pt x="16" y="3"/>
                </a:lnTo>
                <a:lnTo>
                  <a:pt x="9" y="3"/>
                </a:lnTo>
                <a:lnTo>
                  <a:pt x="6" y="7"/>
                </a:lnTo>
                <a:lnTo>
                  <a:pt x="3" y="10"/>
                </a:lnTo>
                <a:lnTo>
                  <a:pt x="3" y="16"/>
                </a:lnTo>
                <a:lnTo>
                  <a:pt x="3" y="13"/>
                </a:lnTo>
                <a:lnTo>
                  <a:pt x="3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pic>
        <p:nvPicPr>
          <p:cNvPr id="30756" name="Picture 12" descr="TU GRAZ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 r="35168"/>
          <a:stretch>
            <a:fillRect/>
          </a:stretch>
        </p:blipFill>
        <p:spPr bwMode="auto">
          <a:xfrm>
            <a:off x="3017838" y="5124450"/>
            <a:ext cx="11588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7" name="Rectangle 20"/>
          <p:cNvSpPr>
            <a:spLocks noChangeArrowheads="1"/>
          </p:cNvSpPr>
          <p:nvPr/>
        </p:nvSpPr>
        <p:spPr bwMode="auto">
          <a:xfrm>
            <a:off x="6654800" y="3243263"/>
            <a:ext cx="57150" cy="63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58" name="Freeform 21"/>
          <p:cNvSpPr>
            <a:spLocks/>
          </p:cNvSpPr>
          <p:nvPr/>
        </p:nvSpPr>
        <p:spPr bwMode="auto">
          <a:xfrm>
            <a:off x="6654800" y="3243263"/>
            <a:ext cx="50800" cy="58737"/>
          </a:xfrm>
          <a:custGeom>
            <a:avLst/>
            <a:gdLst>
              <a:gd name="T0" fmla="*/ 0 w 29"/>
              <a:gd name="T1" fmla="*/ 2147483647 h 33"/>
              <a:gd name="T2" fmla="*/ 2147483647 w 29"/>
              <a:gd name="T3" fmla="*/ 2147483647 h 33"/>
              <a:gd name="T4" fmla="*/ 2147483647 w 29"/>
              <a:gd name="T5" fmla="*/ 0 h 33"/>
              <a:gd name="T6" fmla="*/ 2147483647 w 29"/>
              <a:gd name="T7" fmla="*/ 0 h 33"/>
              <a:gd name="T8" fmla="*/ 2147483647 w 29"/>
              <a:gd name="T9" fmla="*/ 0 h 33"/>
              <a:gd name="T10" fmla="*/ 2147483647 w 29"/>
              <a:gd name="T11" fmla="*/ 2147483647 h 33"/>
              <a:gd name="T12" fmla="*/ 2147483647 w 29"/>
              <a:gd name="T13" fmla="*/ 2147483647 h 33"/>
              <a:gd name="T14" fmla="*/ 2147483647 w 29"/>
              <a:gd name="T15" fmla="*/ 2147483647 h 33"/>
              <a:gd name="T16" fmla="*/ 2147483647 w 29"/>
              <a:gd name="T17" fmla="*/ 2147483647 h 33"/>
              <a:gd name="T18" fmla="*/ 2147483647 w 29"/>
              <a:gd name="T19" fmla="*/ 2147483647 h 33"/>
              <a:gd name="T20" fmla="*/ 2147483647 w 29"/>
              <a:gd name="T21" fmla="*/ 2147483647 h 33"/>
              <a:gd name="T22" fmla="*/ 2147483647 w 29"/>
              <a:gd name="T23" fmla="*/ 2147483647 h 33"/>
              <a:gd name="T24" fmla="*/ 2147483647 w 29"/>
              <a:gd name="T25" fmla="*/ 2147483647 h 33"/>
              <a:gd name="T26" fmla="*/ 2147483647 w 29"/>
              <a:gd name="T27" fmla="*/ 2147483647 h 33"/>
              <a:gd name="T28" fmla="*/ 0 w 29"/>
              <a:gd name="T29" fmla="*/ 2147483647 h 33"/>
              <a:gd name="T30" fmla="*/ 0 w 29"/>
              <a:gd name="T31" fmla="*/ 2147483647 h 33"/>
              <a:gd name="T32" fmla="*/ 0 w 29"/>
              <a:gd name="T33" fmla="*/ 2147483647 h 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"/>
              <a:gd name="T52" fmla="*/ 0 h 33"/>
              <a:gd name="T53" fmla="*/ 29 w 29"/>
              <a:gd name="T54" fmla="*/ 33 h 3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" h="33">
                <a:moveTo>
                  <a:pt x="0" y="16"/>
                </a:moveTo>
                <a:lnTo>
                  <a:pt x="3" y="7"/>
                </a:lnTo>
                <a:lnTo>
                  <a:pt x="16" y="0"/>
                </a:lnTo>
                <a:lnTo>
                  <a:pt x="26" y="7"/>
                </a:lnTo>
                <a:lnTo>
                  <a:pt x="29" y="16"/>
                </a:lnTo>
                <a:lnTo>
                  <a:pt x="26" y="29"/>
                </a:lnTo>
                <a:lnTo>
                  <a:pt x="16" y="33"/>
                </a:lnTo>
                <a:lnTo>
                  <a:pt x="3" y="29"/>
                </a:lnTo>
                <a:lnTo>
                  <a:pt x="0" y="16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59" name="Rectangle 22"/>
          <p:cNvSpPr>
            <a:spLocks noChangeArrowheads="1"/>
          </p:cNvSpPr>
          <p:nvPr/>
        </p:nvSpPr>
        <p:spPr bwMode="auto">
          <a:xfrm>
            <a:off x="6654800" y="3243263"/>
            <a:ext cx="57150" cy="63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60" name="Freeform 23"/>
          <p:cNvSpPr>
            <a:spLocks noEditPoints="1"/>
          </p:cNvSpPr>
          <p:nvPr/>
        </p:nvSpPr>
        <p:spPr bwMode="auto">
          <a:xfrm>
            <a:off x="6654800" y="3243263"/>
            <a:ext cx="57150" cy="63500"/>
          </a:xfrm>
          <a:custGeom>
            <a:avLst/>
            <a:gdLst>
              <a:gd name="T0" fmla="*/ 0 w 32"/>
              <a:gd name="T1" fmla="*/ 2147483647 h 36"/>
              <a:gd name="T2" fmla="*/ 0 w 32"/>
              <a:gd name="T3" fmla="*/ 2147483647 h 36"/>
              <a:gd name="T4" fmla="*/ 2147483647 w 32"/>
              <a:gd name="T5" fmla="*/ 2147483647 h 36"/>
              <a:gd name="T6" fmla="*/ 2147483647 w 32"/>
              <a:gd name="T7" fmla="*/ 0 h 36"/>
              <a:gd name="T8" fmla="*/ 2147483647 w 32"/>
              <a:gd name="T9" fmla="*/ 0 h 36"/>
              <a:gd name="T10" fmla="*/ 2147483647 w 32"/>
              <a:gd name="T11" fmla="*/ 0 h 36"/>
              <a:gd name="T12" fmla="*/ 2147483647 w 32"/>
              <a:gd name="T13" fmla="*/ 2147483647 h 36"/>
              <a:gd name="T14" fmla="*/ 2147483647 w 32"/>
              <a:gd name="T15" fmla="*/ 2147483647 h 36"/>
              <a:gd name="T16" fmla="*/ 2147483647 w 32"/>
              <a:gd name="T17" fmla="*/ 2147483647 h 36"/>
              <a:gd name="T18" fmla="*/ 2147483647 w 32"/>
              <a:gd name="T19" fmla="*/ 2147483647 h 36"/>
              <a:gd name="T20" fmla="*/ 2147483647 w 32"/>
              <a:gd name="T21" fmla="*/ 2147483647 h 36"/>
              <a:gd name="T22" fmla="*/ 2147483647 w 32"/>
              <a:gd name="T23" fmla="*/ 2147483647 h 36"/>
              <a:gd name="T24" fmla="*/ 2147483647 w 32"/>
              <a:gd name="T25" fmla="*/ 2147483647 h 36"/>
              <a:gd name="T26" fmla="*/ 2147483647 w 32"/>
              <a:gd name="T27" fmla="*/ 2147483647 h 36"/>
              <a:gd name="T28" fmla="*/ 2147483647 w 32"/>
              <a:gd name="T29" fmla="*/ 2147483647 h 36"/>
              <a:gd name="T30" fmla="*/ 0 w 32"/>
              <a:gd name="T31" fmla="*/ 2147483647 h 36"/>
              <a:gd name="T32" fmla="*/ 2147483647 w 32"/>
              <a:gd name="T33" fmla="*/ 2147483647 h 36"/>
              <a:gd name="T34" fmla="*/ 2147483647 w 32"/>
              <a:gd name="T35" fmla="*/ 2147483647 h 36"/>
              <a:gd name="T36" fmla="*/ 2147483647 w 32"/>
              <a:gd name="T37" fmla="*/ 2147483647 h 36"/>
              <a:gd name="T38" fmla="*/ 2147483647 w 32"/>
              <a:gd name="T39" fmla="*/ 2147483647 h 36"/>
              <a:gd name="T40" fmla="*/ 2147483647 w 32"/>
              <a:gd name="T41" fmla="*/ 2147483647 h 36"/>
              <a:gd name="T42" fmla="*/ 2147483647 w 32"/>
              <a:gd name="T43" fmla="*/ 2147483647 h 36"/>
              <a:gd name="T44" fmla="*/ 2147483647 w 32"/>
              <a:gd name="T45" fmla="*/ 2147483647 h 36"/>
              <a:gd name="T46" fmla="*/ 2147483647 w 32"/>
              <a:gd name="T47" fmla="*/ 2147483647 h 36"/>
              <a:gd name="T48" fmla="*/ 2147483647 w 32"/>
              <a:gd name="T49" fmla="*/ 2147483647 h 36"/>
              <a:gd name="T50" fmla="*/ 2147483647 w 32"/>
              <a:gd name="T51" fmla="*/ 2147483647 h 36"/>
              <a:gd name="T52" fmla="*/ 2147483647 w 32"/>
              <a:gd name="T53" fmla="*/ 2147483647 h 36"/>
              <a:gd name="T54" fmla="*/ 2147483647 w 32"/>
              <a:gd name="T55" fmla="*/ 2147483647 h 36"/>
              <a:gd name="T56" fmla="*/ 2147483647 w 32"/>
              <a:gd name="T57" fmla="*/ 2147483647 h 36"/>
              <a:gd name="T58" fmla="*/ 2147483647 w 32"/>
              <a:gd name="T59" fmla="*/ 2147483647 h 36"/>
              <a:gd name="T60" fmla="*/ 2147483647 w 32"/>
              <a:gd name="T61" fmla="*/ 2147483647 h 36"/>
              <a:gd name="T62" fmla="*/ 2147483647 w 32"/>
              <a:gd name="T63" fmla="*/ 2147483647 h 36"/>
              <a:gd name="T64" fmla="*/ 2147483647 w 32"/>
              <a:gd name="T65" fmla="*/ 2147483647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"/>
              <a:gd name="T100" fmla="*/ 0 h 36"/>
              <a:gd name="T101" fmla="*/ 32 w 32"/>
              <a:gd name="T102" fmla="*/ 36 h 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" h="36">
                <a:moveTo>
                  <a:pt x="0" y="16"/>
                </a:moveTo>
                <a:lnTo>
                  <a:pt x="0" y="16"/>
                </a:lnTo>
                <a:lnTo>
                  <a:pt x="0" y="10"/>
                </a:lnTo>
                <a:lnTo>
                  <a:pt x="3" y="4"/>
                </a:lnTo>
                <a:lnTo>
                  <a:pt x="10" y="0"/>
                </a:lnTo>
                <a:lnTo>
                  <a:pt x="13" y="0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6" y="4"/>
                </a:lnTo>
                <a:lnTo>
                  <a:pt x="29" y="10"/>
                </a:lnTo>
                <a:lnTo>
                  <a:pt x="32" y="16"/>
                </a:lnTo>
                <a:lnTo>
                  <a:pt x="29" y="23"/>
                </a:lnTo>
                <a:lnTo>
                  <a:pt x="26" y="29"/>
                </a:lnTo>
                <a:lnTo>
                  <a:pt x="23" y="33"/>
                </a:lnTo>
                <a:lnTo>
                  <a:pt x="19" y="33"/>
                </a:lnTo>
                <a:lnTo>
                  <a:pt x="16" y="36"/>
                </a:lnTo>
                <a:lnTo>
                  <a:pt x="13" y="36"/>
                </a:lnTo>
                <a:lnTo>
                  <a:pt x="10" y="33"/>
                </a:lnTo>
                <a:lnTo>
                  <a:pt x="3" y="29"/>
                </a:lnTo>
                <a:lnTo>
                  <a:pt x="0" y="23"/>
                </a:lnTo>
                <a:lnTo>
                  <a:pt x="0" y="16"/>
                </a:lnTo>
                <a:close/>
                <a:moveTo>
                  <a:pt x="3" y="23"/>
                </a:moveTo>
                <a:lnTo>
                  <a:pt x="3" y="23"/>
                </a:lnTo>
                <a:lnTo>
                  <a:pt x="7" y="26"/>
                </a:lnTo>
                <a:lnTo>
                  <a:pt x="10" y="29"/>
                </a:lnTo>
                <a:lnTo>
                  <a:pt x="16" y="33"/>
                </a:lnTo>
                <a:lnTo>
                  <a:pt x="13" y="33"/>
                </a:lnTo>
                <a:lnTo>
                  <a:pt x="19" y="29"/>
                </a:lnTo>
                <a:lnTo>
                  <a:pt x="23" y="26"/>
                </a:lnTo>
                <a:lnTo>
                  <a:pt x="26" y="23"/>
                </a:lnTo>
                <a:lnTo>
                  <a:pt x="29" y="16"/>
                </a:lnTo>
                <a:lnTo>
                  <a:pt x="26" y="10"/>
                </a:lnTo>
                <a:lnTo>
                  <a:pt x="23" y="7"/>
                </a:lnTo>
                <a:lnTo>
                  <a:pt x="19" y="4"/>
                </a:lnTo>
                <a:lnTo>
                  <a:pt x="13" y="4"/>
                </a:lnTo>
                <a:lnTo>
                  <a:pt x="16" y="4"/>
                </a:lnTo>
                <a:lnTo>
                  <a:pt x="10" y="4"/>
                </a:lnTo>
                <a:lnTo>
                  <a:pt x="7" y="7"/>
                </a:lnTo>
                <a:lnTo>
                  <a:pt x="3" y="10"/>
                </a:lnTo>
                <a:lnTo>
                  <a:pt x="3" y="16"/>
                </a:lnTo>
                <a:lnTo>
                  <a:pt x="3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61" name="Rectangle 20"/>
          <p:cNvSpPr>
            <a:spLocks noChangeArrowheads="1"/>
          </p:cNvSpPr>
          <p:nvPr/>
        </p:nvSpPr>
        <p:spPr bwMode="auto">
          <a:xfrm>
            <a:off x="6883400" y="3041650"/>
            <a:ext cx="57150" cy="63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62" name="Freeform 21"/>
          <p:cNvSpPr>
            <a:spLocks/>
          </p:cNvSpPr>
          <p:nvPr/>
        </p:nvSpPr>
        <p:spPr bwMode="auto">
          <a:xfrm>
            <a:off x="6883400" y="3041650"/>
            <a:ext cx="52388" cy="58738"/>
          </a:xfrm>
          <a:custGeom>
            <a:avLst/>
            <a:gdLst>
              <a:gd name="T0" fmla="*/ 0 w 29"/>
              <a:gd name="T1" fmla="*/ 2147483647 h 33"/>
              <a:gd name="T2" fmla="*/ 2147483647 w 29"/>
              <a:gd name="T3" fmla="*/ 2147483647 h 33"/>
              <a:gd name="T4" fmla="*/ 2147483647 w 29"/>
              <a:gd name="T5" fmla="*/ 0 h 33"/>
              <a:gd name="T6" fmla="*/ 2147483647 w 29"/>
              <a:gd name="T7" fmla="*/ 0 h 33"/>
              <a:gd name="T8" fmla="*/ 2147483647 w 29"/>
              <a:gd name="T9" fmla="*/ 0 h 33"/>
              <a:gd name="T10" fmla="*/ 2147483647 w 29"/>
              <a:gd name="T11" fmla="*/ 2147483647 h 33"/>
              <a:gd name="T12" fmla="*/ 2147483647 w 29"/>
              <a:gd name="T13" fmla="*/ 2147483647 h 33"/>
              <a:gd name="T14" fmla="*/ 2147483647 w 29"/>
              <a:gd name="T15" fmla="*/ 2147483647 h 33"/>
              <a:gd name="T16" fmla="*/ 2147483647 w 29"/>
              <a:gd name="T17" fmla="*/ 2147483647 h 33"/>
              <a:gd name="T18" fmla="*/ 2147483647 w 29"/>
              <a:gd name="T19" fmla="*/ 2147483647 h 33"/>
              <a:gd name="T20" fmla="*/ 2147483647 w 29"/>
              <a:gd name="T21" fmla="*/ 2147483647 h 33"/>
              <a:gd name="T22" fmla="*/ 2147483647 w 29"/>
              <a:gd name="T23" fmla="*/ 2147483647 h 33"/>
              <a:gd name="T24" fmla="*/ 2147483647 w 29"/>
              <a:gd name="T25" fmla="*/ 2147483647 h 33"/>
              <a:gd name="T26" fmla="*/ 2147483647 w 29"/>
              <a:gd name="T27" fmla="*/ 2147483647 h 33"/>
              <a:gd name="T28" fmla="*/ 0 w 29"/>
              <a:gd name="T29" fmla="*/ 2147483647 h 33"/>
              <a:gd name="T30" fmla="*/ 0 w 29"/>
              <a:gd name="T31" fmla="*/ 2147483647 h 33"/>
              <a:gd name="T32" fmla="*/ 0 w 29"/>
              <a:gd name="T33" fmla="*/ 2147483647 h 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"/>
              <a:gd name="T52" fmla="*/ 0 h 33"/>
              <a:gd name="T53" fmla="*/ 29 w 29"/>
              <a:gd name="T54" fmla="*/ 33 h 3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" h="33">
                <a:moveTo>
                  <a:pt x="0" y="16"/>
                </a:moveTo>
                <a:lnTo>
                  <a:pt x="3" y="7"/>
                </a:lnTo>
                <a:lnTo>
                  <a:pt x="16" y="0"/>
                </a:lnTo>
                <a:lnTo>
                  <a:pt x="26" y="7"/>
                </a:lnTo>
                <a:lnTo>
                  <a:pt x="29" y="16"/>
                </a:lnTo>
                <a:lnTo>
                  <a:pt x="26" y="29"/>
                </a:lnTo>
                <a:lnTo>
                  <a:pt x="16" y="33"/>
                </a:lnTo>
                <a:lnTo>
                  <a:pt x="3" y="29"/>
                </a:lnTo>
                <a:lnTo>
                  <a:pt x="0" y="16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0763" name="Rectangle 22"/>
          <p:cNvSpPr>
            <a:spLocks noChangeArrowheads="1"/>
          </p:cNvSpPr>
          <p:nvPr/>
        </p:nvSpPr>
        <p:spPr bwMode="auto">
          <a:xfrm>
            <a:off x="6883400" y="3041650"/>
            <a:ext cx="57150" cy="63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64" name="Freeform 23"/>
          <p:cNvSpPr>
            <a:spLocks noEditPoints="1"/>
          </p:cNvSpPr>
          <p:nvPr/>
        </p:nvSpPr>
        <p:spPr bwMode="auto">
          <a:xfrm>
            <a:off x="6883400" y="3041650"/>
            <a:ext cx="57150" cy="63500"/>
          </a:xfrm>
          <a:custGeom>
            <a:avLst/>
            <a:gdLst>
              <a:gd name="T0" fmla="*/ 0 w 32"/>
              <a:gd name="T1" fmla="*/ 2147483647 h 36"/>
              <a:gd name="T2" fmla="*/ 0 w 32"/>
              <a:gd name="T3" fmla="*/ 2147483647 h 36"/>
              <a:gd name="T4" fmla="*/ 2147483647 w 32"/>
              <a:gd name="T5" fmla="*/ 2147483647 h 36"/>
              <a:gd name="T6" fmla="*/ 2147483647 w 32"/>
              <a:gd name="T7" fmla="*/ 0 h 36"/>
              <a:gd name="T8" fmla="*/ 2147483647 w 32"/>
              <a:gd name="T9" fmla="*/ 0 h 36"/>
              <a:gd name="T10" fmla="*/ 2147483647 w 32"/>
              <a:gd name="T11" fmla="*/ 0 h 36"/>
              <a:gd name="T12" fmla="*/ 2147483647 w 32"/>
              <a:gd name="T13" fmla="*/ 2147483647 h 36"/>
              <a:gd name="T14" fmla="*/ 2147483647 w 32"/>
              <a:gd name="T15" fmla="*/ 2147483647 h 36"/>
              <a:gd name="T16" fmla="*/ 2147483647 w 32"/>
              <a:gd name="T17" fmla="*/ 2147483647 h 36"/>
              <a:gd name="T18" fmla="*/ 2147483647 w 32"/>
              <a:gd name="T19" fmla="*/ 2147483647 h 36"/>
              <a:gd name="T20" fmla="*/ 2147483647 w 32"/>
              <a:gd name="T21" fmla="*/ 2147483647 h 36"/>
              <a:gd name="T22" fmla="*/ 2147483647 w 32"/>
              <a:gd name="T23" fmla="*/ 2147483647 h 36"/>
              <a:gd name="T24" fmla="*/ 2147483647 w 32"/>
              <a:gd name="T25" fmla="*/ 2147483647 h 36"/>
              <a:gd name="T26" fmla="*/ 2147483647 w 32"/>
              <a:gd name="T27" fmla="*/ 2147483647 h 36"/>
              <a:gd name="T28" fmla="*/ 2147483647 w 32"/>
              <a:gd name="T29" fmla="*/ 2147483647 h 36"/>
              <a:gd name="T30" fmla="*/ 0 w 32"/>
              <a:gd name="T31" fmla="*/ 2147483647 h 36"/>
              <a:gd name="T32" fmla="*/ 2147483647 w 32"/>
              <a:gd name="T33" fmla="*/ 2147483647 h 36"/>
              <a:gd name="T34" fmla="*/ 2147483647 w 32"/>
              <a:gd name="T35" fmla="*/ 2147483647 h 36"/>
              <a:gd name="T36" fmla="*/ 2147483647 w 32"/>
              <a:gd name="T37" fmla="*/ 2147483647 h 36"/>
              <a:gd name="T38" fmla="*/ 2147483647 w 32"/>
              <a:gd name="T39" fmla="*/ 2147483647 h 36"/>
              <a:gd name="T40" fmla="*/ 2147483647 w 32"/>
              <a:gd name="T41" fmla="*/ 2147483647 h 36"/>
              <a:gd name="T42" fmla="*/ 2147483647 w 32"/>
              <a:gd name="T43" fmla="*/ 2147483647 h 36"/>
              <a:gd name="T44" fmla="*/ 2147483647 w 32"/>
              <a:gd name="T45" fmla="*/ 2147483647 h 36"/>
              <a:gd name="T46" fmla="*/ 2147483647 w 32"/>
              <a:gd name="T47" fmla="*/ 2147483647 h 36"/>
              <a:gd name="T48" fmla="*/ 2147483647 w 32"/>
              <a:gd name="T49" fmla="*/ 2147483647 h 36"/>
              <a:gd name="T50" fmla="*/ 2147483647 w 32"/>
              <a:gd name="T51" fmla="*/ 2147483647 h 36"/>
              <a:gd name="T52" fmla="*/ 2147483647 w 32"/>
              <a:gd name="T53" fmla="*/ 2147483647 h 36"/>
              <a:gd name="T54" fmla="*/ 2147483647 w 32"/>
              <a:gd name="T55" fmla="*/ 2147483647 h 36"/>
              <a:gd name="T56" fmla="*/ 2147483647 w 32"/>
              <a:gd name="T57" fmla="*/ 2147483647 h 36"/>
              <a:gd name="T58" fmla="*/ 2147483647 w 32"/>
              <a:gd name="T59" fmla="*/ 2147483647 h 36"/>
              <a:gd name="T60" fmla="*/ 2147483647 w 32"/>
              <a:gd name="T61" fmla="*/ 2147483647 h 36"/>
              <a:gd name="T62" fmla="*/ 2147483647 w 32"/>
              <a:gd name="T63" fmla="*/ 2147483647 h 36"/>
              <a:gd name="T64" fmla="*/ 2147483647 w 32"/>
              <a:gd name="T65" fmla="*/ 2147483647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"/>
              <a:gd name="T100" fmla="*/ 0 h 36"/>
              <a:gd name="T101" fmla="*/ 32 w 32"/>
              <a:gd name="T102" fmla="*/ 36 h 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" h="36">
                <a:moveTo>
                  <a:pt x="0" y="16"/>
                </a:moveTo>
                <a:lnTo>
                  <a:pt x="0" y="16"/>
                </a:lnTo>
                <a:lnTo>
                  <a:pt x="0" y="10"/>
                </a:lnTo>
                <a:lnTo>
                  <a:pt x="3" y="4"/>
                </a:lnTo>
                <a:lnTo>
                  <a:pt x="10" y="0"/>
                </a:lnTo>
                <a:lnTo>
                  <a:pt x="13" y="0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6" y="4"/>
                </a:lnTo>
                <a:lnTo>
                  <a:pt x="29" y="10"/>
                </a:lnTo>
                <a:lnTo>
                  <a:pt x="32" y="16"/>
                </a:lnTo>
                <a:lnTo>
                  <a:pt x="29" y="23"/>
                </a:lnTo>
                <a:lnTo>
                  <a:pt x="26" y="29"/>
                </a:lnTo>
                <a:lnTo>
                  <a:pt x="23" y="33"/>
                </a:lnTo>
                <a:lnTo>
                  <a:pt x="19" y="33"/>
                </a:lnTo>
                <a:lnTo>
                  <a:pt x="16" y="36"/>
                </a:lnTo>
                <a:lnTo>
                  <a:pt x="13" y="36"/>
                </a:lnTo>
                <a:lnTo>
                  <a:pt x="10" y="33"/>
                </a:lnTo>
                <a:lnTo>
                  <a:pt x="3" y="29"/>
                </a:lnTo>
                <a:lnTo>
                  <a:pt x="0" y="23"/>
                </a:lnTo>
                <a:lnTo>
                  <a:pt x="0" y="16"/>
                </a:lnTo>
                <a:close/>
                <a:moveTo>
                  <a:pt x="3" y="23"/>
                </a:moveTo>
                <a:lnTo>
                  <a:pt x="3" y="23"/>
                </a:lnTo>
                <a:lnTo>
                  <a:pt x="7" y="26"/>
                </a:lnTo>
                <a:lnTo>
                  <a:pt x="10" y="29"/>
                </a:lnTo>
                <a:lnTo>
                  <a:pt x="16" y="33"/>
                </a:lnTo>
                <a:lnTo>
                  <a:pt x="13" y="33"/>
                </a:lnTo>
                <a:lnTo>
                  <a:pt x="19" y="29"/>
                </a:lnTo>
                <a:lnTo>
                  <a:pt x="23" y="26"/>
                </a:lnTo>
                <a:lnTo>
                  <a:pt x="26" y="23"/>
                </a:lnTo>
                <a:lnTo>
                  <a:pt x="29" y="16"/>
                </a:lnTo>
                <a:lnTo>
                  <a:pt x="26" y="10"/>
                </a:lnTo>
                <a:lnTo>
                  <a:pt x="23" y="7"/>
                </a:lnTo>
                <a:lnTo>
                  <a:pt x="19" y="4"/>
                </a:lnTo>
                <a:lnTo>
                  <a:pt x="13" y="4"/>
                </a:lnTo>
                <a:lnTo>
                  <a:pt x="16" y="4"/>
                </a:lnTo>
                <a:lnTo>
                  <a:pt x="10" y="4"/>
                </a:lnTo>
                <a:lnTo>
                  <a:pt x="7" y="7"/>
                </a:lnTo>
                <a:lnTo>
                  <a:pt x="3" y="10"/>
                </a:lnTo>
                <a:lnTo>
                  <a:pt x="3" y="16"/>
                </a:lnTo>
                <a:lnTo>
                  <a:pt x="3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pic>
        <p:nvPicPr>
          <p:cNvPr id="30765" name="Picture 6" descr="http://irasnka-rf.se/per/images/stories/folksam_logo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46375" y="1838325"/>
            <a:ext cx="152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6" name="Picture 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23963" y="3332163"/>
            <a:ext cx="1201737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7" name="Picture 9" descr="http://www.finaperf.com/images/logos/240x180/faurecia.jpeg"/>
          <p:cNvPicPr>
            <a:picLocks noChangeAspect="1" noChangeArrowheads="1"/>
          </p:cNvPicPr>
          <p:nvPr/>
        </p:nvPicPr>
        <p:blipFill>
          <a:blip r:embed="rId15"/>
          <a:srcRect t="29597" b="29144"/>
          <a:stretch>
            <a:fillRect/>
          </a:stretch>
        </p:blipFill>
        <p:spPr bwMode="auto">
          <a:xfrm>
            <a:off x="1225550" y="4010025"/>
            <a:ext cx="1287463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8" name="Picture 11" descr="L'Université de Strasbourg">
            <a:hlinkClick r:id="rId16" tooltip="Accueil du site web de l'Université de Strasbourg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409700" y="4594225"/>
            <a:ext cx="9017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9" name="Picture 13" descr="http://www.trace-project.org/images/logo/cidaut1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155700" y="5176838"/>
            <a:ext cx="1368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0" name="Picture 15" descr="http://www.2agepro.psy.lmu.de/bilder/germany/lmu_logo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105150" y="3667125"/>
            <a:ext cx="111283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1" name="Rectangle 10"/>
          <p:cNvSpPr txBox="1">
            <a:spLocks noChangeArrowheads="1"/>
          </p:cNvSpPr>
          <p:nvPr/>
        </p:nvSpPr>
        <p:spPr bwMode="auto">
          <a:xfrm>
            <a:off x="399256" y="315119"/>
            <a:ext cx="7462838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sv-SE" sz="4400" dirty="0">
                <a:solidFill>
                  <a:srgbClr val="EB0000"/>
                </a:solidFill>
              </a:rPr>
              <a:t>ADSEAT Partners </a:t>
            </a:r>
          </a:p>
        </p:txBody>
      </p:sp>
      <p:sp>
        <p:nvSpPr>
          <p:cNvPr id="30772" name="Rectangle 85"/>
          <p:cNvSpPr>
            <a:spLocks noChangeArrowheads="1"/>
          </p:cNvSpPr>
          <p:nvPr/>
        </p:nvSpPr>
        <p:spPr bwMode="auto">
          <a:xfrm>
            <a:off x="8315325" y="163513"/>
            <a:ext cx="630238" cy="7080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4400" b="0" dirty="0" smtClean="0"/>
              <a:t>ADSEAT </a:t>
            </a:r>
          </a:p>
        </p:txBody>
      </p:sp>
      <p:pic>
        <p:nvPicPr>
          <p:cNvPr id="28674" name="Picture 3" descr="längdfördelning män och kvinnor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 b="4404"/>
          <a:stretch>
            <a:fillRect/>
          </a:stretch>
        </p:blipFill>
        <p:spPr>
          <a:xfrm>
            <a:off x="457200" y="1700213"/>
            <a:ext cx="6335713" cy="3733800"/>
          </a:xfrm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4"/>
          <a:srcRect l="12769" r="23341" b="9264"/>
          <a:stretch>
            <a:fillRect/>
          </a:stretch>
        </p:blipFill>
        <p:spPr bwMode="auto">
          <a:xfrm>
            <a:off x="6408738" y="2852738"/>
            <a:ext cx="2366962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36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ti-2012">
  <a:themeElements>
    <a:clrScheme name="Med bakgrundsdekor 1">
      <a:dk1>
        <a:srgbClr val="4D4D4D"/>
      </a:dk1>
      <a:lt1>
        <a:srgbClr val="FFFFFF"/>
      </a:lt1>
      <a:dk2>
        <a:srgbClr val="808080"/>
      </a:dk2>
      <a:lt2>
        <a:srgbClr val="DDDDDD"/>
      </a:lt2>
      <a:accent1>
        <a:srgbClr val="EB0000"/>
      </a:accent1>
      <a:accent2>
        <a:srgbClr val="6D81BB"/>
      </a:accent2>
      <a:accent3>
        <a:srgbClr val="FFFFFF"/>
      </a:accent3>
      <a:accent4>
        <a:srgbClr val="404040"/>
      </a:accent4>
      <a:accent5>
        <a:srgbClr val="F3AAAA"/>
      </a:accent5>
      <a:accent6>
        <a:srgbClr val="6274A9"/>
      </a:accent6>
      <a:hlink>
        <a:srgbClr val="861635"/>
      </a:hlink>
      <a:folHlink>
        <a:srgbClr val="DB9A38"/>
      </a:folHlink>
    </a:clrScheme>
    <a:fontScheme name="Med bakgrundsdek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d bakgrundsdekor 1">
        <a:dk1>
          <a:srgbClr val="4D4D4D"/>
        </a:dk1>
        <a:lt1>
          <a:srgbClr val="FFFFFF"/>
        </a:lt1>
        <a:dk2>
          <a:srgbClr val="808080"/>
        </a:dk2>
        <a:lt2>
          <a:srgbClr val="DDDDDD"/>
        </a:lt2>
        <a:accent1>
          <a:srgbClr val="EB0000"/>
        </a:accent1>
        <a:accent2>
          <a:srgbClr val="6D81BB"/>
        </a:accent2>
        <a:accent3>
          <a:srgbClr val="FFFFFF"/>
        </a:accent3>
        <a:accent4>
          <a:srgbClr val="404040"/>
        </a:accent4>
        <a:accent5>
          <a:srgbClr val="F3AAAA"/>
        </a:accent5>
        <a:accent6>
          <a:srgbClr val="6274A9"/>
        </a:accent6>
        <a:hlink>
          <a:srgbClr val="861635"/>
        </a:hlink>
        <a:folHlink>
          <a:srgbClr val="DB9A3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vti-2012</Template>
  <TotalTime>0</TotalTime>
  <Words>559</Words>
  <Application>Microsoft Office PowerPoint</Application>
  <PresentationFormat>Bildspel på skärmen (4:3)</PresentationFormat>
  <Paragraphs>93</Paragraphs>
  <Slides>19</Slides>
  <Notes>8</Notes>
  <HiddenSlides>0</HiddenSlides>
  <MMClips>3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7" baseType="lpstr">
      <vt:lpstr>Arial Unicode MS</vt:lpstr>
      <vt:lpstr>Arial</vt:lpstr>
      <vt:lpstr>Calibri</vt:lpstr>
      <vt:lpstr>Helvetica</vt:lpstr>
      <vt:lpstr>Wingdings</vt:lpstr>
      <vt:lpstr>Wingdings 2</vt:lpstr>
      <vt:lpstr>vti-2012</vt:lpstr>
      <vt:lpstr>Document</vt:lpstr>
      <vt:lpstr>Neck Injury Prevention: Male and Female Occupant Models in Crash Testing </vt:lpstr>
      <vt:lpstr>  Whiplash Injuries</vt:lpstr>
      <vt:lpstr>  Whiplash injuries  </vt:lpstr>
      <vt:lpstr>Whiplash – Risk of injuries</vt:lpstr>
      <vt:lpstr>PowerPoint-presentation</vt:lpstr>
      <vt:lpstr>PowerPoint-presentation</vt:lpstr>
      <vt:lpstr>ADSEAT the project</vt:lpstr>
      <vt:lpstr>PowerPoint-presentation</vt:lpstr>
      <vt:lpstr>ADSEAT </vt:lpstr>
      <vt:lpstr>EvaRID Platform for implementing research findings ADSEAT</vt:lpstr>
      <vt:lpstr>EvaRID simulation volunteer tests</vt:lpstr>
      <vt:lpstr>PowerPoint-presentation</vt:lpstr>
      <vt:lpstr>PowerPoint-presentation</vt:lpstr>
      <vt:lpstr>BioRID 50F - BioRID II</vt:lpstr>
      <vt:lpstr>Illustrator and Seat Evaluation</vt:lpstr>
      <vt:lpstr>Discussion</vt:lpstr>
      <vt:lpstr>Material</vt:lpstr>
      <vt:lpstr>Whiplash concepts, risk for pmi</vt:lpstr>
      <vt:lpstr>PowerPoint-presentation</vt:lpstr>
    </vt:vector>
  </TitlesOfParts>
  <Company>VTI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Katarina Ljungdahl</dc:creator>
  <cp:lastModifiedBy>Astrid Linder</cp:lastModifiedBy>
  <cp:revision>169</cp:revision>
  <cp:lastPrinted>2013-09-21T19:42:09Z</cp:lastPrinted>
  <dcterms:created xsi:type="dcterms:W3CDTF">2012-10-02T14:42:27Z</dcterms:created>
  <dcterms:modified xsi:type="dcterms:W3CDTF">2013-11-16T17:12:09Z</dcterms:modified>
</cp:coreProperties>
</file>