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54" r:id="rId3"/>
    <p:sldMasterId id="2147483700" r:id="rId4"/>
    <p:sldMasterId id="2147483703" r:id="rId5"/>
    <p:sldMasterId id="2147483667" r:id="rId6"/>
  </p:sldMasterIdLst>
  <p:notesMasterIdLst>
    <p:notesMasterId r:id="rId32"/>
  </p:notesMasterIdLst>
  <p:sldIdLst>
    <p:sldId id="256" r:id="rId7"/>
    <p:sldId id="268" r:id="rId8"/>
    <p:sldId id="281" r:id="rId9"/>
    <p:sldId id="258" r:id="rId10"/>
    <p:sldId id="271" r:id="rId11"/>
    <p:sldId id="259" r:id="rId12"/>
    <p:sldId id="285" r:id="rId13"/>
    <p:sldId id="280" r:id="rId14"/>
    <p:sldId id="272" r:id="rId15"/>
    <p:sldId id="282" r:id="rId16"/>
    <p:sldId id="284" r:id="rId17"/>
    <p:sldId id="283" r:id="rId18"/>
    <p:sldId id="293" r:id="rId19"/>
    <p:sldId id="273" r:id="rId20"/>
    <p:sldId id="286" r:id="rId21"/>
    <p:sldId id="287" r:id="rId22"/>
    <p:sldId id="289" r:id="rId23"/>
    <p:sldId id="275" r:id="rId24"/>
    <p:sldId id="270" r:id="rId25"/>
    <p:sldId id="277" r:id="rId26"/>
    <p:sldId id="292" r:id="rId27"/>
    <p:sldId id="291" r:id="rId28"/>
    <p:sldId id="278" r:id="rId29"/>
    <p:sldId id="260" r:id="rId30"/>
    <p:sldId id="290" r:id="rId3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EC"/>
    <a:srgbClr val="ABFFFF"/>
    <a:srgbClr val="A7DDE9"/>
    <a:srgbClr val="006699"/>
    <a:srgbClr val="0086BB"/>
    <a:srgbClr val="0080B0"/>
    <a:srgbClr val="006090"/>
    <a:srgbClr val="00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8475" autoAdjust="0"/>
  </p:normalViewPr>
  <p:slideViewPr>
    <p:cSldViewPr>
      <p:cViewPr varScale="1">
        <p:scale>
          <a:sx n="103" d="100"/>
          <a:sy n="103" d="100"/>
        </p:scale>
        <p:origin x="-20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76979-429F-4CBE-BE49-E97C95E6011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FCBE3DE3-1C84-4427-907F-144AD1919642}">
      <dgm:prSet phldrT="[Text]"/>
      <dgm:spPr>
        <a:blipFill rotWithShape="0">
          <a:blip xmlns:r="http://schemas.openxmlformats.org/officeDocument/2006/relationships" r:embed="rId1"/>
          <a:stretch>
            <a:fillRect/>
          </a:stretch>
        </a:blipFill>
      </dgm:spPr>
      <dgm:t>
        <a:bodyPr/>
        <a:lstStyle/>
        <a:p>
          <a:endParaRPr lang="en-GB" dirty="0"/>
        </a:p>
      </dgm:t>
    </dgm:pt>
    <dgm:pt modelId="{4FA4E29A-17D6-4204-A3D7-6AD24F017FB3}" type="parTrans" cxnId="{4E7244BC-5805-40C5-9D84-A0A2407010CF}">
      <dgm:prSet/>
      <dgm:spPr/>
      <dgm:t>
        <a:bodyPr/>
        <a:lstStyle/>
        <a:p>
          <a:endParaRPr lang="en-GB"/>
        </a:p>
      </dgm:t>
    </dgm:pt>
    <dgm:pt modelId="{9100AC1D-26BF-41EB-BD52-468B626A35EA}" type="sibTrans" cxnId="{4E7244BC-5805-40C5-9D84-A0A2407010CF}">
      <dgm:prSet/>
      <dgm:spPr/>
      <dgm:t>
        <a:bodyPr/>
        <a:lstStyle/>
        <a:p>
          <a:endParaRPr lang="en-GB"/>
        </a:p>
      </dgm:t>
    </dgm:pt>
    <dgm:pt modelId="{B16FAD97-652C-4437-A6D2-7CF05CE4FE7A}">
      <dgm:prSet phldrT="[Text]"/>
      <dgm:spPr>
        <a:blipFill rotWithShape="0">
          <a:blip xmlns:r="http://schemas.openxmlformats.org/officeDocument/2006/relationships" r:embed="rId2"/>
          <a:stretch>
            <a:fillRect/>
          </a:stretch>
        </a:blipFill>
      </dgm:spPr>
      <dgm:t>
        <a:bodyPr/>
        <a:lstStyle/>
        <a:p>
          <a:endParaRPr lang="en-GB" dirty="0"/>
        </a:p>
      </dgm:t>
    </dgm:pt>
    <dgm:pt modelId="{5057AC1F-DCB8-4145-92D9-4C8FF080661B}" type="parTrans" cxnId="{C4860B65-239A-496D-9D09-C0FA6F93FA81}">
      <dgm:prSet/>
      <dgm:spPr/>
      <dgm:t>
        <a:bodyPr/>
        <a:lstStyle/>
        <a:p>
          <a:endParaRPr lang="en-GB"/>
        </a:p>
      </dgm:t>
    </dgm:pt>
    <dgm:pt modelId="{2CAB58E6-40B7-42E8-96B1-B16427A5FA33}" type="sibTrans" cxnId="{C4860B65-239A-496D-9D09-C0FA6F93FA81}">
      <dgm:prSet/>
      <dgm:spPr/>
      <dgm:t>
        <a:bodyPr/>
        <a:lstStyle/>
        <a:p>
          <a:endParaRPr lang="en-GB"/>
        </a:p>
      </dgm:t>
    </dgm:pt>
    <dgm:pt modelId="{0A82EE11-94DE-4C36-A085-27E0B6E9F467}">
      <dgm:prSet phldrT="[Text]"/>
      <dgm:spPr>
        <a:blipFill rotWithShape="0">
          <a:blip xmlns:r="http://schemas.openxmlformats.org/officeDocument/2006/relationships" r:embed="rId3"/>
          <a:stretch>
            <a:fillRect/>
          </a:stretch>
        </a:blipFill>
      </dgm:spPr>
      <dgm:t>
        <a:bodyPr/>
        <a:lstStyle/>
        <a:p>
          <a:endParaRPr lang="en-GB" dirty="0"/>
        </a:p>
      </dgm:t>
    </dgm:pt>
    <dgm:pt modelId="{384F50A7-AC42-4C2E-A36E-EA3E75201ADF}" type="parTrans" cxnId="{8A4FEC03-38F0-459D-84E0-1E2F258FF64D}">
      <dgm:prSet/>
      <dgm:spPr/>
      <dgm:t>
        <a:bodyPr/>
        <a:lstStyle/>
        <a:p>
          <a:endParaRPr lang="en-GB"/>
        </a:p>
      </dgm:t>
    </dgm:pt>
    <dgm:pt modelId="{38AC115C-2B90-49E7-B31B-631081995EFD}" type="sibTrans" cxnId="{8A4FEC03-38F0-459D-84E0-1E2F258FF64D}">
      <dgm:prSet/>
      <dgm:spPr/>
      <dgm:t>
        <a:bodyPr/>
        <a:lstStyle/>
        <a:p>
          <a:endParaRPr lang="en-GB"/>
        </a:p>
      </dgm:t>
    </dgm:pt>
    <dgm:pt modelId="{61B85D86-8076-48BF-9595-BF7617D502CF}">
      <dgm:prSet phldrT="[Text]"/>
      <dgm:spPr>
        <a:blipFill rotWithShape="0">
          <a:blip xmlns:r="http://schemas.openxmlformats.org/officeDocument/2006/relationships" r:embed="rId4"/>
          <a:stretch>
            <a:fillRect/>
          </a:stretch>
        </a:blipFill>
      </dgm:spPr>
      <dgm:t>
        <a:bodyPr/>
        <a:lstStyle/>
        <a:p>
          <a:r>
            <a:rPr lang="en-GB" dirty="0" smtClean="0"/>
            <a:t/>
          </a:r>
          <a:br>
            <a:rPr lang="en-GB" dirty="0" smtClean="0"/>
          </a:br>
          <a:endParaRPr lang="en-GB" dirty="0">
            <a:solidFill>
              <a:srgbClr val="FF0000"/>
            </a:solidFill>
          </a:endParaRPr>
        </a:p>
      </dgm:t>
    </dgm:pt>
    <dgm:pt modelId="{E7767E4B-868C-4FE8-9E2F-D82826574A3C}" type="parTrans" cxnId="{CA30DDC4-D905-46B5-A16C-7D91D28EFCB4}">
      <dgm:prSet/>
      <dgm:spPr/>
      <dgm:t>
        <a:bodyPr/>
        <a:lstStyle/>
        <a:p>
          <a:endParaRPr lang="en-GB"/>
        </a:p>
      </dgm:t>
    </dgm:pt>
    <dgm:pt modelId="{4668F9B7-55F2-4BAA-A923-4CB378FB8FD1}" type="sibTrans" cxnId="{CA30DDC4-D905-46B5-A16C-7D91D28EFCB4}">
      <dgm:prSet/>
      <dgm:spPr/>
      <dgm:t>
        <a:bodyPr/>
        <a:lstStyle/>
        <a:p>
          <a:endParaRPr lang="en-GB"/>
        </a:p>
      </dgm:t>
    </dgm:pt>
    <dgm:pt modelId="{3E68388A-8584-4B95-BB55-BEB88EF1EF9A}">
      <dgm:prSet phldrT="[Text]"/>
      <dgm:spPr>
        <a:blipFill rotWithShape="0">
          <a:blip xmlns:r="http://schemas.openxmlformats.org/officeDocument/2006/relationships" r:embed="rId5"/>
          <a:stretch>
            <a:fillRect/>
          </a:stretch>
        </a:blipFill>
      </dgm:spPr>
      <dgm:t>
        <a:bodyPr/>
        <a:lstStyle/>
        <a:p>
          <a:r>
            <a:rPr lang="en-GB" dirty="0" smtClean="0"/>
            <a:t/>
          </a:r>
          <a:br>
            <a:rPr lang="en-GB" dirty="0" smtClean="0"/>
          </a:br>
          <a:endParaRPr lang="en-GB" dirty="0"/>
        </a:p>
      </dgm:t>
    </dgm:pt>
    <dgm:pt modelId="{F08837E7-D2DC-4437-A1F1-EA32055EDF5D}" type="sibTrans" cxnId="{C1693402-C629-4F45-8C72-B53D89CF7BC2}">
      <dgm:prSet/>
      <dgm:spPr/>
      <dgm:t>
        <a:bodyPr/>
        <a:lstStyle/>
        <a:p>
          <a:endParaRPr lang="en-GB"/>
        </a:p>
      </dgm:t>
    </dgm:pt>
    <dgm:pt modelId="{6F871076-D853-4402-8DE3-23A9C361F998}" type="parTrans" cxnId="{C1693402-C629-4F45-8C72-B53D89CF7BC2}">
      <dgm:prSet/>
      <dgm:spPr/>
      <dgm:t>
        <a:bodyPr/>
        <a:lstStyle/>
        <a:p>
          <a:endParaRPr lang="en-GB"/>
        </a:p>
      </dgm:t>
    </dgm:pt>
    <dgm:pt modelId="{5246936F-68A4-4EF6-89CB-65CBF6885E1A}">
      <dgm:prSet phldrT="[Text]"/>
      <dgm:spPr>
        <a:blipFill rotWithShape="0">
          <a:blip xmlns:r="http://schemas.openxmlformats.org/officeDocument/2006/relationships" r:embed="rId6"/>
          <a:stretch>
            <a:fillRect/>
          </a:stretch>
        </a:blipFill>
      </dgm:spPr>
      <dgm:t>
        <a:bodyPr/>
        <a:lstStyle/>
        <a:p>
          <a:r>
            <a:rPr lang="en-GB" dirty="0" smtClean="0"/>
            <a:t/>
          </a:r>
          <a:br>
            <a:rPr lang="en-GB" dirty="0" smtClean="0"/>
          </a:br>
          <a:endParaRPr lang="en-GB" dirty="0">
            <a:solidFill>
              <a:srgbClr val="FF0000"/>
            </a:solidFill>
          </a:endParaRPr>
        </a:p>
      </dgm:t>
    </dgm:pt>
    <dgm:pt modelId="{E351B66C-69FD-4C1C-86ED-909F7972806E}" type="parTrans" cxnId="{1B951E5B-1AEB-4A7C-AF2A-E8669B79F0D8}">
      <dgm:prSet/>
      <dgm:spPr/>
      <dgm:t>
        <a:bodyPr/>
        <a:lstStyle/>
        <a:p>
          <a:endParaRPr lang="en-GB"/>
        </a:p>
      </dgm:t>
    </dgm:pt>
    <dgm:pt modelId="{38287009-6FBA-464F-A11B-2143FAE6290C}" type="sibTrans" cxnId="{1B951E5B-1AEB-4A7C-AF2A-E8669B79F0D8}">
      <dgm:prSet/>
      <dgm:spPr/>
      <dgm:t>
        <a:bodyPr/>
        <a:lstStyle/>
        <a:p>
          <a:endParaRPr lang="en-GB"/>
        </a:p>
      </dgm:t>
    </dgm:pt>
    <dgm:pt modelId="{7A0244E8-1F20-4F42-B0AC-8A9050ECA90C}" type="pres">
      <dgm:prSet presAssocID="{58576979-429F-4CBE-BE49-E97C95E60110}" presName="cycle" presStyleCnt="0">
        <dgm:presLayoutVars>
          <dgm:dir/>
          <dgm:resizeHandles val="exact"/>
        </dgm:presLayoutVars>
      </dgm:prSet>
      <dgm:spPr/>
      <dgm:t>
        <a:bodyPr/>
        <a:lstStyle/>
        <a:p>
          <a:endParaRPr lang="en-GB"/>
        </a:p>
      </dgm:t>
    </dgm:pt>
    <dgm:pt modelId="{EE039AED-43E6-497A-A30D-FCB2C2C8074E}" type="pres">
      <dgm:prSet presAssocID="{FCBE3DE3-1C84-4427-907F-144AD1919642}" presName="dummy" presStyleCnt="0"/>
      <dgm:spPr/>
    </dgm:pt>
    <dgm:pt modelId="{D4402E0E-2780-4394-A140-414434276AFD}" type="pres">
      <dgm:prSet presAssocID="{FCBE3DE3-1C84-4427-907F-144AD1919642}" presName="node" presStyleLbl="revTx" presStyleIdx="0" presStyleCnt="6" custScaleX="114559">
        <dgm:presLayoutVars>
          <dgm:bulletEnabled val="1"/>
        </dgm:presLayoutVars>
      </dgm:prSet>
      <dgm:spPr/>
      <dgm:t>
        <a:bodyPr/>
        <a:lstStyle/>
        <a:p>
          <a:endParaRPr lang="en-GB"/>
        </a:p>
      </dgm:t>
    </dgm:pt>
    <dgm:pt modelId="{8EF4D364-A2F8-4AA3-AC92-987F63FC7C9C}" type="pres">
      <dgm:prSet presAssocID="{9100AC1D-26BF-41EB-BD52-468B626A35EA}" presName="sibTrans" presStyleLbl="node1" presStyleIdx="0" presStyleCnt="6"/>
      <dgm:spPr/>
      <dgm:t>
        <a:bodyPr/>
        <a:lstStyle/>
        <a:p>
          <a:endParaRPr lang="en-GB"/>
        </a:p>
      </dgm:t>
    </dgm:pt>
    <dgm:pt modelId="{9E320FC7-A851-49D0-ADEC-824647F4E51E}" type="pres">
      <dgm:prSet presAssocID="{B16FAD97-652C-4437-A6D2-7CF05CE4FE7A}" presName="dummy" presStyleCnt="0"/>
      <dgm:spPr/>
    </dgm:pt>
    <dgm:pt modelId="{95336674-BE5C-443A-8D3D-1C60169E4CF1}" type="pres">
      <dgm:prSet presAssocID="{B16FAD97-652C-4437-A6D2-7CF05CE4FE7A}" presName="node" presStyleLbl="revTx" presStyleIdx="1" presStyleCnt="6">
        <dgm:presLayoutVars>
          <dgm:bulletEnabled val="1"/>
        </dgm:presLayoutVars>
      </dgm:prSet>
      <dgm:spPr/>
      <dgm:t>
        <a:bodyPr/>
        <a:lstStyle/>
        <a:p>
          <a:endParaRPr lang="en-GB"/>
        </a:p>
      </dgm:t>
    </dgm:pt>
    <dgm:pt modelId="{D4152670-3359-4F00-9659-9A6FA55302BD}" type="pres">
      <dgm:prSet presAssocID="{2CAB58E6-40B7-42E8-96B1-B16427A5FA33}" presName="sibTrans" presStyleLbl="node1" presStyleIdx="1" presStyleCnt="6"/>
      <dgm:spPr/>
      <dgm:t>
        <a:bodyPr/>
        <a:lstStyle/>
        <a:p>
          <a:endParaRPr lang="en-GB"/>
        </a:p>
      </dgm:t>
    </dgm:pt>
    <dgm:pt modelId="{64F384E4-F725-47E5-821A-7A8B10FAAA60}" type="pres">
      <dgm:prSet presAssocID="{5246936F-68A4-4EF6-89CB-65CBF6885E1A}" presName="dummy" presStyleCnt="0"/>
      <dgm:spPr/>
    </dgm:pt>
    <dgm:pt modelId="{F3444D1D-9111-4576-832F-683F74D62014}" type="pres">
      <dgm:prSet presAssocID="{5246936F-68A4-4EF6-89CB-65CBF6885E1A}" presName="node" presStyleLbl="revTx" presStyleIdx="2" presStyleCnt="6">
        <dgm:presLayoutVars>
          <dgm:bulletEnabled val="1"/>
        </dgm:presLayoutVars>
      </dgm:prSet>
      <dgm:spPr/>
      <dgm:t>
        <a:bodyPr/>
        <a:lstStyle/>
        <a:p>
          <a:endParaRPr lang="en-GB"/>
        </a:p>
      </dgm:t>
    </dgm:pt>
    <dgm:pt modelId="{12F216E9-3CC3-4245-B96A-DF0B46F253B0}" type="pres">
      <dgm:prSet presAssocID="{38287009-6FBA-464F-A11B-2143FAE6290C}" presName="sibTrans" presStyleLbl="node1" presStyleIdx="2" presStyleCnt="6"/>
      <dgm:spPr/>
      <dgm:t>
        <a:bodyPr/>
        <a:lstStyle/>
        <a:p>
          <a:endParaRPr lang="en-GB"/>
        </a:p>
      </dgm:t>
    </dgm:pt>
    <dgm:pt modelId="{EEC29E35-0CB6-4BC0-A647-E0BB78CCDE88}" type="pres">
      <dgm:prSet presAssocID="{3E68388A-8584-4B95-BB55-BEB88EF1EF9A}" presName="dummy" presStyleCnt="0"/>
      <dgm:spPr/>
    </dgm:pt>
    <dgm:pt modelId="{69892AFE-2096-44D9-ADB3-63A97A70EB39}" type="pres">
      <dgm:prSet presAssocID="{3E68388A-8584-4B95-BB55-BEB88EF1EF9A}" presName="node" presStyleLbl="revTx" presStyleIdx="3" presStyleCnt="6">
        <dgm:presLayoutVars>
          <dgm:bulletEnabled val="1"/>
        </dgm:presLayoutVars>
      </dgm:prSet>
      <dgm:spPr/>
      <dgm:t>
        <a:bodyPr/>
        <a:lstStyle/>
        <a:p>
          <a:endParaRPr lang="en-GB"/>
        </a:p>
      </dgm:t>
    </dgm:pt>
    <dgm:pt modelId="{844B17D0-68B7-44C6-96AD-B7B6A65C3C00}" type="pres">
      <dgm:prSet presAssocID="{F08837E7-D2DC-4437-A1F1-EA32055EDF5D}" presName="sibTrans" presStyleLbl="node1" presStyleIdx="3" presStyleCnt="6"/>
      <dgm:spPr/>
      <dgm:t>
        <a:bodyPr/>
        <a:lstStyle/>
        <a:p>
          <a:endParaRPr lang="en-GB"/>
        </a:p>
      </dgm:t>
    </dgm:pt>
    <dgm:pt modelId="{59975DC3-4ED6-4DE4-8F66-334CC99ED47C}" type="pres">
      <dgm:prSet presAssocID="{0A82EE11-94DE-4C36-A085-27E0B6E9F467}" presName="dummy" presStyleCnt="0"/>
      <dgm:spPr/>
    </dgm:pt>
    <dgm:pt modelId="{1530C6EC-5C21-4C55-97D0-70C238873E14}" type="pres">
      <dgm:prSet presAssocID="{0A82EE11-94DE-4C36-A085-27E0B6E9F467}" presName="node" presStyleLbl="revTx" presStyleIdx="4" presStyleCnt="6">
        <dgm:presLayoutVars>
          <dgm:bulletEnabled val="1"/>
        </dgm:presLayoutVars>
      </dgm:prSet>
      <dgm:spPr/>
      <dgm:t>
        <a:bodyPr/>
        <a:lstStyle/>
        <a:p>
          <a:endParaRPr lang="en-GB"/>
        </a:p>
      </dgm:t>
    </dgm:pt>
    <dgm:pt modelId="{F40BCD9E-C45A-418A-878C-B3299C1271C0}" type="pres">
      <dgm:prSet presAssocID="{38AC115C-2B90-49E7-B31B-631081995EFD}" presName="sibTrans" presStyleLbl="node1" presStyleIdx="4" presStyleCnt="6"/>
      <dgm:spPr/>
      <dgm:t>
        <a:bodyPr/>
        <a:lstStyle/>
        <a:p>
          <a:endParaRPr lang="en-GB"/>
        </a:p>
      </dgm:t>
    </dgm:pt>
    <dgm:pt modelId="{090854D0-95DD-4780-B528-935A5E18A1FA}" type="pres">
      <dgm:prSet presAssocID="{61B85D86-8076-48BF-9595-BF7617D502CF}" presName="dummy" presStyleCnt="0"/>
      <dgm:spPr/>
    </dgm:pt>
    <dgm:pt modelId="{3F443E1C-6C38-4413-B92D-1260E3017375}" type="pres">
      <dgm:prSet presAssocID="{61B85D86-8076-48BF-9595-BF7617D502CF}" presName="node" presStyleLbl="revTx" presStyleIdx="5" presStyleCnt="6">
        <dgm:presLayoutVars>
          <dgm:bulletEnabled val="1"/>
        </dgm:presLayoutVars>
      </dgm:prSet>
      <dgm:spPr/>
      <dgm:t>
        <a:bodyPr/>
        <a:lstStyle/>
        <a:p>
          <a:endParaRPr lang="en-GB"/>
        </a:p>
      </dgm:t>
    </dgm:pt>
    <dgm:pt modelId="{1CAA659D-BDE6-42B2-A970-D296494391BA}" type="pres">
      <dgm:prSet presAssocID="{4668F9B7-55F2-4BAA-A923-4CB378FB8FD1}" presName="sibTrans" presStyleLbl="node1" presStyleIdx="5" presStyleCnt="6"/>
      <dgm:spPr/>
      <dgm:t>
        <a:bodyPr/>
        <a:lstStyle/>
        <a:p>
          <a:endParaRPr lang="en-GB"/>
        </a:p>
      </dgm:t>
    </dgm:pt>
  </dgm:ptLst>
  <dgm:cxnLst>
    <dgm:cxn modelId="{66AA2ADD-4636-4A81-8445-6546579484CF}" type="presOf" srcId="{FCBE3DE3-1C84-4427-907F-144AD1919642}" destId="{D4402E0E-2780-4394-A140-414434276AFD}" srcOrd="0" destOrd="0" presId="urn:microsoft.com/office/officeart/2005/8/layout/cycle1"/>
    <dgm:cxn modelId="{33368C56-A007-4D98-9249-6BE868D19B2B}" type="presOf" srcId="{61B85D86-8076-48BF-9595-BF7617D502CF}" destId="{3F443E1C-6C38-4413-B92D-1260E3017375}" srcOrd="0" destOrd="0" presId="urn:microsoft.com/office/officeart/2005/8/layout/cycle1"/>
    <dgm:cxn modelId="{284EC898-C025-42F4-A4B4-F530225E32E5}" type="presOf" srcId="{38AC115C-2B90-49E7-B31B-631081995EFD}" destId="{F40BCD9E-C45A-418A-878C-B3299C1271C0}" srcOrd="0" destOrd="0" presId="urn:microsoft.com/office/officeart/2005/8/layout/cycle1"/>
    <dgm:cxn modelId="{ACBADC55-CF06-4A75-8B33-82E8466B07DA}" type="presOf" srcId="{3E68388A-8584-4B95-BB55-BEB88EF1EF9A}" destId="{69892AFE-2096-44D9-ADB3-63A97A70EB39}" srcOrd="0" destOrd="0" presId="urn:microsoft.com/office/officeart/2005/8/layout/cycle1"/>
    <dgm:cxn modelId="{3EBF6C51-10C4-4BE5-8968-BC66A9F9DBF4}" type="presOf" srcId="{38287009-6FBA-464F-A11B-2143FAE6290C}" destId="{12F216E9-3CC3-4245-B96A-DF0B46F253B0}" srcOrd="0" destOrd="0" presId="urn:microsoft.com/office/officeart/2005/8/layout/cycle1"/>
    <dgm:cxn modelId="{CA30DDC4-D905-46B5-A16C-7D91D28EFCB4}" srcId="{58576979-429F-4CBE-BE49-E97C95E60110}" destId="{61B85D86-8076-48BF-9595-BF7617D502CF}" srcOrd="5" destOrd="0" parTransId="{E7767E4B-868C-4FE8-9E2F-D82826574A3C}" sibTransId="{4668F9B7-55F2-4BAA-A923-4CB378FB8FD1}"/>
    <dgm:cxn modelId="{9B9ED285-DED4-41B9-9FCC-36E356D3F5A3}" type="presOf" srcId="{9100AC1D-26BF-41EB-BD52-468B626A35EA}" destId="{8EF4D364-A2F8-4AA3-AC92-987F63FC7C9C}" srcOrd="0" destOrd="0" presId="urn:microsoft.com/office/officeart/2005/8/layout/cycle1"/>
    <dgm:cxn modelId="{4E7244BC-5805-40C5-9D84-A0A2407010CF}" srcId="{58576979-429F-4CBE-BE49-E97C95E60110}" destId="{FCBE3DE3-1C84-4427-907F-144AD1919642}" srcOrd="0" destOrd="0" parTransId="{4FA4E29A-17D6-4204-A3D7-6AD24F017FB3}" sibTransId="{9100AC1D-26BF-41EB-BD52-468B626A35EA}"/>
    <dgm:cxn modelId="{F99726E7-E3E2-4C47-92CE-E8EB0274DB9F}" type="presOf" srcId="{4668F9B7-55F2-4BAA-A923-4CB378FB8FD1}" destId="{1CAA659D-BDE6-42B2-A970-D296494391BA}" srcOrd="0" destOrd="0" presId="urn:microsoft.com/office/officeart/2005/8/layout/cycle1"/>
    <dgm:cxn modelId="{52DBF41B-0A80-4F5C-A205-DF521C7C9D89}" type="presOf" srcId="{5246936F-68A4-4EF6-89CB-65CBF6885E1A}" destId="{F3444D1D-9111-4576-832F-683F74D62014}" srcOrd="0" destOrd="0" presId="urn:microsoft.com/office/officeart/2005/8/layout/cycle1"/>
    <dgm:cxn modelId="{C1693402-C629-4F45-8C72-B53D89CF7BC2}" srcId="{58576979-429F-4CBE-BE49-E97C95E60110}" destId="{3E68388A-8584-4B95-BB55-BEB88EF1EF9A}" srcOrd="3" destOrd="0" parTransId="{6F871076-D853-4402-8DE3-23A9C361F998}" sibTransId="{F08837E7-D2DC-4437-A1F1-EA32055EDF5D}"/>
    <dgm:cxn modelId="{7CE7450C-C903-4054-AD09-0914AD225703}" type="presOf" srcId="{B16FAD97-652C-4437-A6D2-7CF05CE4FE7A}" destId="{95336674-BE5C-443A-8D3D-1C60169E4CF1}" srcOrd="0" destOrd="0" presId="urn:microsoft.com/office/officeart/2005/8/layout/cycle1"/>
    <dgm:cxn modelId="{1B951E5B-1AEB-4A7C-AF2A-E8669B79F0D8}" srcId="{58576979-429F-4CBE-BE49-E97C95E60110}" destId="{5246936F-68A4-4EF6-89CB-65CBF6885E1A}" srcOrd="2" destOrd="0" parTransId="{E351B66C-69FD-4C1C-86ED-909F7972806E}" sibTransId="{38287009-6FBA-464F-A11B-2143FAE6290C}"/>
    <dgm:cxn modelId="{6000F149-437A-4557-94B5-1B7BAD43B99C}" type="presOf" srcId="{F08837E7-D2DC-4437-A1F1-EA32055EDF5D}" destId="{844B17D0-68B7-44C6-96AD-B7B6A65C3C00}" srcOrd="0" destOrd="0" presId="urn:microsoft.com/office/officeart/2005/8/layout/cycle1"/>
    <dgm:cxn modelId="{97066C5F-54CE-47B2-B1BE-C717B7EC5CEC}" type="presOf" srcId="{58576979-429F-4CBE-BE49-E97C95E60110}" destId="{7A0244E8-1F20-4F42-B0AC-8A9050ECA90C}" srcOrd="0" destOrd="0" presId="urn:microsoft.com/office/officeart/2005/8/layout/cycle1"/>
    <dgm:cxn modelId="{0C60DE66-6CD4-4AA0-88AC-B4305463B7F5}" type="presOf" srcId="{0A82EE11-94DE-4C36-A085-27E0B6E9F467}" destId="{1530C6EC-5C21-4C55-97D0-70C238873E14}" srcOrd="0" destOrd="0" presId="urn:microsoft.com/office/officeart/2005/8/layout/cycle1"/>
    <dgm:cxn modelId="{8A4FEC03-38F0-459D-84E0-1E2F258FF64D}" srcId="{58576979-429F-4CBE-BE49-E97C95E60110}" destId="{0A82EE11-94DE-4C36-A085-27E0B6E9F467}" srcOrd="4" destOrd="0" parTransId="{384F50A7-AC42-4C2E-A36E-EA3E75201ADF}" sibTransId="{38AC115C-2B90-49E7-B31B-631081995EFD}"/>
    <dgm:cxn modelId="{FC0AB735-1A58-42C9-B700-44626D974820}" type="presOf" srcId="{2CAB58E6-40B7-42E8-96B1-B16427A5FA33}" destId="{D4152670-3359-4F00-9659-9A6FA55302BD}" srcOrd="0" destOrd="0" presId="urn:microsoft.com/office/officeart/2005/8/layout/cycle1"/>
    <dgm:cxn modelId="{C4860B65-239A-496D-9D09-C0FA6F93FA81}" srcId="{58576979-429F-4CBE-BE49-E97C95E60110}" destId="{B16FAD97-652C-4437-A6D2-7CF05CE4FE7A}" srcOrd="1" destOrd="0" parTransId="{5057AC1F-DCB8-4145-92D9-4C8FF080661B}" sibTransId="{2CAB58E6-40B7-42E8-96B1-B16427A5FA33}"/>
    <dgm:cxn modelId="{590F8767-C0BC-4F42-BBE4-D6E9934DFB09}" type="presParOf" srcId="{7A0244E8-1F20-4F42-B0AC-8A9050ECA90C}" destId="{EE039AED-43E6-497A-A30D-FCB2C2C8074E}" srcOrd="0" destOrd="0" presId="urn:microsoft.com/office/officeart/2005/8/layout/cycle1"/>
    <dgm:cxn modelId="{9FB1D25A-13AF-4DBA-B5FA-2A31CD5E25D3}" type="presParOf" srcId="{7A0244E8-1F20-4F42-B0AC-8A9050ECA90C}" destId="{D4402E0E-2780-4394-A140-414434276AFD}" srcOrd="1" destOrd="0" presId="urn:microsoft.com/office/officeart/2005/8/layout/cycle1"/>
    <dgm:cxn modelId="{2AD26044-E1F6-4B04-8634-E6C7DD0CF842}" type="presParOf" srcId="{7A0244E8-1F20-4F42-B0AC-8A9050ECA90C}" destId="{8EF4D364-A2F8-4AA3-AC92-987F63FC7C9C}" srcOrd="2" destOrd="0" presId="urn:microsoft.com/office/officeart/2005/8/layout/cycle1"/>
    <dgm:cxn modelId="{D49D3B8E-C9E0-4ED2-B84B-6170BCD825C5}" type="presParOf" srcId="{7A0244E8-1F20-4F42-B0AC-8A9050ECA90C}" destId="{9E320FC7-A851-49D0-ADEC-824647F4E51E}" srcOrd="3" destOrd="0" presId="urn:microsoft.com/office/officeart/2005/8/layout/cycle1"/>
    <dgm:cxn modelId="{91376D7D-1F7A-4537-B9CF-C3FA4DB4A1CB}" type="presParOf" srcId="{7A0244E8-1F20-4F42-B0AC-8A9050ECA90C}" destId="{95336674-BE5C-443A-8D3D-1C60169E4CF1}" srcOrd="4" destOrd="0" presId="urn:microsoft.com/office/officeart/2005/8/layout/cycle1"/>
    <dgm:cxn modelId="{ECB61D67-3D5A-4D9A-B11D-B0F658532003}" type="presParOf" srcId="{7A0244E8-1F20-4F42-B0AC-8A9050ECA90C}" destId="{D4152670-3359-4F00-9659-9A6FA55302BD}" srcOrd="5" destOrd="0" presId="urn:microsoft.com/office/officeart/2005/8/layout/cycle1"/>
    <dgm:cxn modelId="{E14BAE42-AE9E-4693-8E89-62807905F05A}" type="presParOf" srcId="{7A0244E8-1F20-4F42-B0AC-8A9050ECA90C}" destId="{64F384E4-F725-47E5-821A-7A8B10FAAA60}" srcOrd="6" destOrd="0" presId="urn:microsoft.com/office/officeart/2005/8/layout/cycle1"/>
    <dgm:cxn modelId="{981B2477-36E0-44EF-A194-EB465C8F6FCE}" type="presParOf" srcId="{7A0244E8-1F20-4F42-B0AC-8A9050ECA90C}" destId="{F3444D1D-9111-4576-832F-683F74D62014}" srcOrd="7" destOrd="0" presId="urn:microsoft.com/office/officeart/2005/8/layout/cycle1"/>
    <dgm:cxn modelId="{D30AA5B2-FFA1-4FA9-9E37-E7071257F9CD}" type="presParOf" srcId="{7A0244E8-1F20-4F42-B0AC-8A9050ECA90C}" destId="{12F216E9-3CC3-4245-B96A-DF0B46F253B0}" srcOrd="8" destOrd="0" presId="urn:microsoft.com/office/officeart/2005/8/layout/cycle1"/>
    <dgm:cxn modelId="{137109F7-E720-4521-A048-CFB26C887CF0}" type="presParOf" srcId="{7A0244E8-1F20-4F42-B0AC-8A9050ECA90C}" destId="{EEC29E35-0CB6-4BC0-A647-E0BB78CCDE88}" srcOrd="9" destOrd="0" presId="urn:microsoft.com/office/officeart/2005/8/layout/cycle1"/>
    <dgm:cxn modelId="{3C64E375-2126-4CCD-8C5F-1EBF8E18A37C}" type="presParOf" srcId="{7A0244E8-1F20-4F42-B0AC-8A9050ECA90C}" destId="{69892AFE-2096-44D9-ADB3-63A97A70EB39}" srcOrd="10" destOrd="0" presId="urn:microsoft.com/office/officeart/2005/8/layout/cycle1"/>
    <dgm:cxn modelId="{FBAD058D-D1D5-4668-AE03-867A60C2A4E0}" type="presParOf" srcId="{7A0244E8-1F20-4F42-B0AC-8A9050ECA90C}" destId="{844B17D0-68B7-44C6-96AD-B7B6A65C3C00}" srcOrd="11" destOrd="0" presId="urn:microsoft.com/office/officeart/2005/8/layout/cycle1"/>
    <dgm:cxn modelId="{0507090B-FA7D-498E-B390-42E05A5B97B4}" type="presParOf" srcId="{7A0244E8-1F20-4F42-B0AC-8A9050ECA90C}" destId="{59975DC3-4ED6-4DE4-8F66-334CC99ED47C}" srcOrd="12" destOrd="0" presId="urn:microsoft.com/office/officeart/2005/8/layout/cycle1"/>
    <dgm:cxn modelId="{778DC08A-D3CE-4315-BE29-0CF774C51BDF}" type="presParOf" srcId="{7A0244E8-1F20-4F42-B0AC-8A9050ECA90C}" destId="{1530C6EC-5C21-4C55-97D0-70C238873E14}" srcOrd="13" destOrd="0" presId="urn:microsoft.com/office/officeart/2005/8/layout/cycle1"/>
    <dgm:cxn modelId="{6A87A3AF-80FE-4E00-8C64-05E5BCF61A1B}" type="presParOf" srcId="{7A0244E8-1F20-4F42-B0AC-8A9050ECA90C}" destId="{F40BCD9E-C45A-418A-878C-B3299C1271C0}" srcOrd="14" destOrd="0" presId="urn:microsoft.com/office/officeart/2005/8/layout/cycle1"/>
    <dgm:cxn modelId="{A160CEFF-5039-42DA-9F79-96F4DAB63D93}" type="presParOf" srcId="{7A0244E8-1F20-4F42-B0AC-8A9050ECA90C}" destId="{090854D0-95DD-4780-B528-935A5E18A1FA}" srcOrd="15" destOrd="0" presId="urn:microsoft.com/office/officeart/2005/8/layout/cycle1"/>
    <dgm:cxn modelId="{3AB1B36C-2043-4584-836B-3821A8BFC9F0}" type="presParOf" srcId="{7A0244E8-1F20-4F42-B0AC-8A9050ECA90C}" destId="{3F443E1C-6C38-4413-B92D-1260E3017375}" srcOrd="16" destOrd="0" presId="urn:microsoft.com/office/officeart/2005/8/layout/cycle1"/>
    <dgm:cxn modelId="{22467286-FECF-4E33-A2C6-2960986802D2}" type="presParOf" srcId="{7A0244E8-1F20-4F42-B0AC-8A9050ECA90C}" destId="{1CAA659D-BDE6-42B2-A970-D296494391BA}"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2E0E-2780-4394-A140-414434276AFD}">
      <dsp:nvSpPr>
        <dsp:cNvPr id="0" name=""/>
        <dsp:cNvSpPr/>
      </dsp:nvSpPr>
      <dsp:spPr>
        <a:xfrm>
          <a:off x="4590006" y="12475"/>
          <a:ext cx="1129218" cy="985709"/>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dirty="0"/>
        </a:p>
      </dsp:txBody>
      <dsp:txXfrm>
        <a:off x="4590006" y="12475"/>
        <a:ext cx="1129218" cy="985709"/>
      </dsp:txXfrm>
    </dsp:sp>
    <dsp:sp modelId="{8EF4D364-A2F8-4AA3-AC92-987F63FC7C9C}">
      <dsp:nvSpPr>
        <dsp:cNvPr id="0" name=""/>
        <dsp:cNvSpPr/>
      </dsp:nvSpPr>
      <dsp:spPr>
        <a:xfrm>
          <a:off x="1643579" y="2104"/>
          <a:ext cx="4820202" cy="4820202"/>
        </a:xfrm>
        <a:prstGeom prst="circularArrow">
          <a:avLst>
            <a:gd name="adj1" fmla="val 3988"/>
            <a:gd name="adj2" fmla="val 250138"/>
            <a:gd name="adj3" fmla="val 20573800"/>
            <a:gd name="adj4" fmla="val 19148990"/>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36674-BE5C-443A-8D3D-1C60169E4CF1}">
      <dsp:nvSpPr>
        <dsp:cNvPr id="0" name=""/>
        <dsp:cNvSpPr/>
      </dsp:nvSpPr>
      <dsp:spPr>
        <a:xfrm>
          <a:off x="5762696" y="1919351"/>
          <a:ext cx="985709" cy="985709"/>
        </a:xfrm>
        <a:prstGeom prst="rect">
          <a:avLst/>
        </a:prstGeom>
        <a:blipFill rotWithShape="0">
          <a:blip xmlns:r="http://schemas.openxmlformats.org/officeDocument/2006/relationships" r:embed="rId2"/>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dirty="0"/>
        </a:p>
      </dsp:txBody>
      <dsp:txXfrm>
        <a:off x="5762696" y="1919351"/>
        <a:ext cx="985709" cy="985709"/>
      </dsp:txXfrm>
    </dsp:sp>
    <dsp:sp modelId="{D4152670-3359-4F00-9659-9A6FA55302BD}">
      <dsp:nvSpPr>
        <dsp:cNvPr id="0" name=""/>
        <dsp:cNvSpPr/>
      </dsp:nvSpPr>
      <dsp:spPr>
        <a:xfrm>
          <a:off x="1643579" y="2104"/>
          <a:ext cx="4820202" cy="4820202"/>
        </a:xfrm>
        <a:prstGeom prst="circularArrow">
          <a:avLst>
            <a:gd name="adj1" fmla="val 3988"/>
            <a:gd name="adj2" fmla="val 250138"/>
            <a:gd name="adj3" fmla="val 2367542"/>
            <a:gd name="adj4" fmla="val 77606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44D1D-9111-4576-832F-683F74D62014}">
      <dsp:nvSpPr>
        <dsp:cNvPr id="0" name=""/>
        <dsp:cNvSpPr/>
      </dsp:nvSpPr>
      <dsp:spPr>
        <a:xfrm>
          <a:off x="4661761" y="3826226"/>
          <a:ext cx="985709" cy="985709"/>
        </a:xfrm>
        <a:prstGeom prst="rect">
          <a:avLst/>
        </a:prstGeom>
        <a:blipFill rotWithShape="0">
          <a:blip xmlns:r="http://schemas.openxmlformats.org/officeDocument/2006/relationships" r:embed="rId3"/>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
          </a:r>
          <a:br>
            <a:rPr lang="en-GB" sz="3200" kern="1200" dirty="0" smtClean="0"/>
          </a:br>
          <a:endParaRPr lang="en-GB" sz="3200" kern="1200" dirty="0">
            <a:solidFill>
              <a:srgbClr val="FF0000"/>
            </a:solidFill>
          </a:endParaRPr>
        </a:p>
      </dsp:txBody>
      <dsp:txXfrm>
        <a:off x="4661761" y="3826226"/>
        <a:ext cx="985709" cy="985709"/>
      </dsp:txXfrm>
    </dsp:sp>
    <dsp:sp modelId="{12F216E9-3CC3-4245-B96A-DF0B46F253B0}">
      <dsp:nvSpPr>
        <dsp:cNvPr id="0" name=""/>
        <dsp:cNvSpPr/>
      </dsp:nvSpPr>
      <dsp:spPr>
        <a:xfrm>
          <a:off x="1643579" y="2104"/>
          <a:ext cx="4820202" cy="4820202"/>
        </a:xfrm>
        <a:prstGeom prst="circularArrow">
          <a:avLst>
            <a:gd name="adj1" fmla="val 3988"/>
            <a:gd name="adj2" fmla="val 250138"/>
            <a:gd name="adj3" fmla="val 6111750"/>
            <a:gd name="adj4" fmla="val 443811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92AFE-2096-44D9-ADB3-63A97A70EB39}">
      <dsp:nvSpPr>
        <dsp:cNvPr id="0" name=""/>
        <dsp:cNvSpPr/>
      </dsp:nvSpPr>
      <dsp:spPr>
        <a:xfrm>
          <a:off x="2459891" y="3826226"/>
          <a:ext cx="985709" cy="985709"/>
        </a:xfrm>
        <a:prstGeom prst="rect">
          <a:avLst/>
        </a:prstGeom>
        <a:blipFill rotWithShape="0">
          <a:blip xmlns:r="http://schemas.openxmlformats.org/officeDocument/2006/relationships" r:embed="rId4"/>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
          </a:r>
          <a:br>
            <a:rPr lang="en-GB" sz="3200" kern="1200" dirty="0" smtClean="0"/>
          </a:br>
          <a:endParaRPr lang="en-GB" sz="3200" kern="1200" dirty="0"/>
        </a:p>
      </dsp:txBody>
      <dsp:txXfrm>
        <a:off x="2459891" y="3826226"/>
        <a:ext cx="985709" cy="985709"/>
      </dsp:txXfrm>
    </dsp:sp>
    <dsp:sp modelId="{844B17D0-68B7-44C6-96AD-B7B6A65C3C00}">
      <dsp:nvSpPr>
        <dsp:cNvPr id="0" name=""/>
        <dsp:cNvSpPr/>
      </dsp:nvSpPr>
      <dsp:spPr>
        <a:xfrm>
          <a:off x="1643579" y="2104"/>
          <a:ext cx="4820202" cy="4820202"/>
        </a:xfrm>
        <a:prstGeom prst="circularArrow">
          <a:avLst>
            <a:gd name="adj1" fmla="val 3988"/>
            <a:gd name="adj2" fmla="val 250138"/>
            <a:gd name="adj3" fmla="val 9773800"/>
            <a:gd name="adj4" fmla="val 8182319"/>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0C6EC-5C21-4C55-97D0-70C238873E14}">
      <dsp:nvSpPr>
        <dsp:cNvPr id="0" name=""/>
        <dsp:cNvSpPr/>
      </dsp:nvSpPr>
      <dsp:spPr>
        <a:xfrm>
          <a:off x="1358956" y="1919351"/>
          <a:ext cx="985709" cy="985709"/>
        </a:xfrm>
        <a:prstGeom prst="rect">
          <a:avLst/>
        </a:prstGeom>
        <a:blipFill rotWithShape="0">
          <a:blip xmlns:r="http://schemas.openxmlformats.org/officeDocument/2006/relationships" r:embed="rId5"/>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dirty="0"/>
        </a:p>
      </dsp:txBody>
      <dsp:txXfrm>
        <a:off x="1358956" y="1919351"/>
        <a:ext cx="985709" cy="985709"/>
      </dsp:txXfrm>
    </dsp:sp>
    <dsp:sp modelId="{F40BCD9E-C45A-418A-878C-B3299C1271C0}">
      <dsp:nvSpPr>
        <dsp:cNvPr id="0" name=""/>
        <dsp:cNvSpPr/>
      </dsp:nvSpPr>
      <dsp:spPr>
        <a:xfrm>
          <a:off x="1643579" y="2104"/>
          <a:ext cx="4820202" cy="4820202"/>
        </a:xfrm>
        <a:prstGeom prst="circularArrow">
          <a:avLst>
            <a:gd name="adj1" fmla="val 3988"/>
            <a:gd name="adj2" fmla="val 250138"/>
            <a:gd name="adj3" fmla="val 13167542"/>
            <a:gd name="adj4" fmla="val 1157606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43E1C-6C38-4413-B92D-1260E3017375}">
      <dsp:nvSpPr>
        <dsp:cNvPr id="0" name=""/>
        <dsp:cNvSpPr/>
      </dsp:nvSpPr>
      <dsp:spPr>
        <a:xfrm>
          <a:off x="2459891" y="12475"/>
          <a:ext cx="985709" cy="985709"/>
        </a:xfrm>
        <a:prstGeom prst="rect">
          <a:avLst/>
        </a:prstGeom>
        <a:blipFill rotWithShape="0">
          <a:blip xmlns:r="http://schemas.openxmlformats.org/officeDocument/2006/relationships" r:embed="rId6"/>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
          </a:r>
          <a:br>
            <a:rPr lang="en-GB" sz="3200" kern="1200" dirty="0" smtClean="0"/>
          </a:br>
          <a:endParaRPr lang="en-GB" sz="3200" kern="1200" dirty="0">
            <a:solidFill>
              <a:srgbClr val="FF0000"/>
            </a:solidFill>
          </a:endParaRPr>
        </a:p>
      </dsp:txBody>
      <dsp:txXfrm>
        <a:off x="2459891" y="12475"/>
        <a:ext cx="985709" cy="985709"/>
      </dsp:txXfrm>
    </dsp:sp>
    <dsp:sp modelId="{1CAA659D-BDE6-42B2-A970-D296494391BA}">
      <dsp:nvSpPr>
        <dsp:cNvPr id="0" name=""/>
        <dsp:cNvSpPr/>
      </dsp:nvSpPr>
      <dsp:spPr>
        <a:xfrm>
          <a:off x="1643579" y="2104"/>
          <a:ext cx="4820202" cy="4820202"/>
        </a:xfrm>
        <a:prstGeom prst="circularArrow">
          <a:avLst>
            <a:gd name="adj1" fmla="val 3988"/>
            <a:gd name="adj2" fmla="val 250138"/>
            <a:gd name="adj3" fmla="val 16795728"/>
            <a:gd name="adj4" fmla="val 1523811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A0C2F0-10CB-439E-AAB9-D9E506255FE8}" type="datetimeFigureOut">
              <a:rPr lang="de-DE"/>
              <a:pPr>
                <a:defRPr/>
              </a:pPr>
              <a:t>19.11.2013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7533F51-A5FC-448F-8FD3-82D7EDC22C68}" type="slidenum">
              <a:rPr lang="de-DE"/>
              <a:pPr>
                <a:defRPr/>
              </a:pPr>
              <a:t>‹Nr.›</a:t>
            </a:fld>
            <a:endParaRPr lang="de-DE"/>
          </a:p>
        </p:txBody>
      </p:sp>
    </p:spTree>
    <p:extLst>
      <p:ext uri="{BB962C8B-B14F-4D97-AF65-F5344CB8AC3E}">
        <p14:creationId xmlns:p14="http://schemas.microsoft.com/office/powerpoint/2010/main" val="621002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p:spPr>
      </p:sp>
      <p:sp>
        <p:nvSpPr>
          <p:cNvPr id="133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741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55521-D47F-4D5C-B81F-B9D99A910978}"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Different childhood exposure to technology, the prevalence of different role models, different forms of schooling, and the extreme gender segregation of the job market all lead to what Cockburn (1983, p. 203) describes as ‘the construction of men as strong, manually able and technologically endowed, and women as physically and technically incompetent’. Entering technical domains therefore requires women to </a:t>
            </a:r>
            <a:r>
              <a:rPr lang="en-US" dirty="0" err="1" smtClean="0"/>
              <a:t>sacriﬁce</a:t>
            </a:r>
            <a:r>
              <a:rPr lang="en-US" dirty="0" smtClean="0"/>
              <a:t> major aspects of their feminine identity.</a:t>
            </a:r>
            <a:endParaRPr lang="en-GB" dirty="0"/>
          </a:p>
        </p:txBody>
      </p:sp>
      <p:sp>
        <p:nvSpPr>
          <p:cNvPr id="4" name="Foliennummernplatzhalter 3"/>
          <p:cNvSpPr>
            <a:spLocks noGrp="1"/>
          </p:cNvSpPr>
          <p:nvPr>
            <p:ph type="sldNum" sz="quarter" idx="10"/>
          </p:nvPr>
        </p:nvSpPr>
        <p:spPr/>
        <p:txBody>
          <a:bodyPr/>
          <a:lstStyle/>
          <a:p>
            <a:pPr>
              <a:defRPr/>
            </a:pPr>
            <a:fld id="{F7533F51-A5FC-448F-8FD3-82D7EDC22C68}" type="slidenum">
              <a:rPr lang="de-DE" smtClean="0"/>
              <a:pPr>
                <a:defRPr/>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Give</a:t>
            </a:r>
            <a:r>
              <a:rPr lang="de-AT" dirty="0" smtClean="0"/>
              <a:t> </a:t>
            </a:r>
            <a:r>
              <a:rPr lang="de-AT" dirty="0" err="1" smtClean="0"/>
              <a:t>them</a:t>
            </a:r>
            <a:r>
              <a:rPr lang="de-AT" dirty="0" smtClean="0"/>
              <a:t> </a:t>
            </a:r>
            <a:r>
              <a:rPr lang="de-AT" dirty="0" err="1" smtClean="0"/>
              <a:t>the</a:t>
            </a:r>
            <a:r>
              <a:rPr lang="de-AT" dirty="0" smtClean="0"/>
              <a:t> </a:t>
            </a:r>
            <a:r>
              <a:rPr lang="de-AT" dirty="0" err="1" smtClean="0"/>
              <a:t>experience</a:t>
            </a:r>
            <a:endParaRPr lang="de-AT" dirty="0" smtClean="0"/>
          </a:p>
          <a:p>
            <a:r>
              <a:rPr lang="de-AT" dirty="0" smtClean="0"/>
              <a:t>This </a:t>
            </a:r>
            <a:r>
              <a:rPr lang="de-AT" dirty="0" err="1" smtClean="0"/>
              <a:t>is</a:t>
            </a:r>
            <a:r>
              <a:rPr lang="de-AT" dirty="0" smtClean="0"/>
              <a:t> </a:t>
            </a:r>
            <a:r>
              <a:rPr lang="de-AT" dirty="0" err="1" smtClean="0"/>
              <a:t>interesting</a:t>
            </a:r>
            <a:r>
              <a:rPr lang="de-AT" baseline="0" dirty="0" smtClean="0"/>
              <a:t> </a:t>
            </a:r>
            <a:r>
              <a:rPr lang="de-AT" baseline="0" dirty="0" err="1" smtClean="0"/>
              <a:t>and</a:t>
            </a:r>
            <a:r>
              <a:rPr lang="de-AT" baseline="0" dirty="0" smtClean="0"/>
              <a:t> relevant also </a:t>
            </a:r>
            <a:r>
              <a:rPr lang="de-AT" baseline="0" dirty="0" err="1" smtClean="0"/>
              <a:t>for</a:t>
            </a:r>
            <a:r>
              <a:rPr lang="de-AT" baseline="0" dirty="0" smtClean="0"/>
              <a:t> </a:t>
            </a:r>
            <a:r>
              <a:rPr lang="de-AT" baseline="0" dirty="0" err="1" smtClean="0"/>
              <a:t>me</a:t>
            </a:r>
            <a:r>
              <a:rPr lang="de-AT" baseline="0" dirty="0" smtClean="0"/>
              <a:t> </a:t>
            </a:r>
            <a:r>
              <a:rPr lang="de-AT" baseline="0" dirty="0" err="1" smtClean="0"/>
              <a:t>and</a:t>
            </a:r>
            <a:r>
              <a:rPr lang="de-AT" baseline="0" dirty="0" smtClean="0"/>
              <a:t> </a:t>
            </a:r>
            <a:r>
              <a:rPr lang="de-AT" baseline="0" dirty="0" err="1" smtClean="0"/>
              <a:t>my</a:t>
            </a:r>
            <a:r>
              <a:rPr lang="de-AT" baseline="0" dirty="0" smtClean="0"/>
              <a:t> </a:t>
            </a:r>
            <a:r>
              <a:rPr lang="de-AT" baseline="0" dirty="0" err="1" smtClean="0"/>
              <a:t>life</a:t>
            </a:r>
            <a:endParaRPr lang="de-AT" baseline="0" dirty="0" smtClean="0"/>
          </a:p>
          <a:p>
            <a:r>
              <a:rPr lang="de-AT" baseline="0" dirty="0" smtClean="0"/>
              <a:t>I </a:t>
            </a:r>
            <a:r>
              <a:rPr lang="de-AT" baseline="0" dirty="0" err="1" smtClean="0"/>
              <a:t>can</a:t>
            </a:r>
            <a:r>
              <a:rPr lang="de-AT" baseline="0" dirty="0" smtClean="0"/>
              <a:t> do </a:t>
            </a:r>
            <a:r>
              <a:rPr lang="de-AT" baseline="0" dirty="0" err="1" smtClean="0"/>
              <a:t>it</a:t>
            </a:r>
            <a:endParaRPr lang="de-AT" baseline="0" dirty="0" smtClean="0"/>
          </a:p>
          <a:p>
            <a:r>
              <a:rPr lang="de-AT" baseline="0" dirty="0" err="1" smtClean="0"/>
              <a:t>There</a:t>
            </a:r>
            <a:r>
              <a:rPr lang="de-AT" baseline="0" dirty="0" smtClean="0"/>
              <a:t> </a:t>
            </a:r>
            <a:r>
              <a:rPr lang="de-AT" baseline="0" dirty="0" err="1" smtClean="0"/>
              <a:t>are</a:t>
            </a:r>
            <a:r>
              <a:rPr lang="de-AT" baseline="0" dirty="0" smtClean="0"/>
              <a:t> </a:t>
            </a:r>
            <a:r>
              <a:rPr lang="de-AT" baseline="0" dirty="0" err="1" smtClean="0"/>
              <a:t>others</a:t>
            </a:r>
            <a:endParaRPr lang="de-AT" baseline="0" dirty="0" smtClean="0"/>
          </a:p>
          <a:p>
            <a:r>
              <a:rPr lang="de-AT" baseline="0" dirty="0" err="1" smtClean="0"/>
              <a:t>Reconciliation</a:t>
            </a:r>
            <a:r>
              <a:rPr lang="de-AT" baseline="0" dirty="0" smtClean="0"/>
              <a:t> </a:t>
            </a:r>
            <a:r>
              <a:rPr lang="de-AT" baseline="0" dirty="0" err="1" smtClean="0"/>
              <a:t>with</a:t>
            </a:r>
            <a:r>
              <a:rPr lang="de-AT" baseline="0" dirty="0" smtClean="0"/>
              <a:t> </a:t>
            </a:r>
            <a:r>
              <a:rPr lang="de-AT" baseline="0" dirty="0" err="1" smtClean="0"/>
              <a:t>my</a:t>
            </a:r>
            <a:r>
              <a:rPr lang="de-AT" baseline="0" dirty="0" smtClean="0"/>
              <a:t> </a:t>
            </a:r>
            <a:r>
              <a:rPr lang="de-AT" baseline="0" dirty="0" err="1" smtClean="0"/>
              <a:t>family-planing</a:t>
            </a:r>
            <a:r>
              <a:rPr lang="de-AT" baseline="0" dirty="0" smtClean="0"/>
              <a:t> </a:t>
            </a:r>
            <a:r>
              <a:rPr lang="de-AT" baseline="0" dirty="0" err="1" smtClean="0"/>
              <a:t>is</a:t>
            </a:r>
            <a:r>
              <a:rPr lang="de-AT" baseline="0" dirty="0" smtClean="0"/>
              <a:t> </a:t>
            </a:r>
            <a:r>
              <a:rPr lang="de-AT" baseline="0" dirty="0" err="1" smtClean="0"/>
              <a:t>possible</a:t>
            </a:r>
            <a:endParaRPr lang="de-AT" baseline="0" dirty="0" smtClean="0"/>
          </a:p>
          <a:p>
            <a:endParaRPr lang="de-AT" baseline="0" dirty="0" smtClean="0"/>
          </a:p>
          <a:p>
            <a:r>
              <a:rPr lang="de-AT" baseline="0" dirty="0" smtClean="0"/>
              <a:t>BUT: </a:t>
            </a:r>
            <a:r>
              <a:rPr lang="de-AT" baseline="0" dirty="0" err="1" smtClean="0"/>
              <a:t>only</a:t>
            </a:r>
            <a:r>
              <a:rPr lang="de-AT" baseline="0" dirty="0" smtClean="0"/>
              <a:t> </a:t>
            </a:r>
            <a:r>
              <a:rPr lang="de-AT" baseline="0" dirty="0" err="1" smtClean="0"/>
              <a:t>selected</a:t>
            </a:r>
            <a:r>
              <a:rPr lang="de-AT" baseline="0" dirty="0" smtClean="0"/>
              <a:t> </a:t>
            </a:r>
            <a:r>
              <a:rPr lang="de-AT" baseline="0" dirty="0" err="1" smtClean="0"/>
              <a:t>contacts</a:t>
            </a:r>
            <a:r>
              <a:rPr lang="de-AT" baseline="0" dirty="0" smtClean="0"/>
              <a:t> </a:t>
            </a:r>
            <a:r>
              <a:rPr lang="de-AT" baseline="0" dirty="0" err="1" smtClean="0"/>
              <a:t>with</a:t>
            </a:r>
            <a:r>
              <a:rPr lang="de-AT" baseline="0" dirty="0" smtClean="0"/>
              <a:t> </a:t>
            </a:r>
            <a:r>
              <a:rPr lang="de-AT" baseline="0" dirty="0" err="1" smtClean="0"/>
              <a:t>technology</a:t>
            </a:r>
            <a:r>
              <a:rPr lang="de-AT" baseline="0" dirty="0" smtClean="0"/>
              <a:t> </a:t>
            </a:r>
            <a:r>
              <a:rPr lang="de-AT" baseline="0" dirty="0" err="1" smtClean="0"/>
              <a:t>is</a:t>
            </a:r>
            <a:r>
              <a:rPr lang="de-AT" baseline="0" dirty="0" smtClean="0"/>
              <a:t> not </a:t>
            </a:r>
            <a:r>
              <a:rPr lang="de-AT" baseline="0" dirty="0" err="1" smtClean="0"/>
              <a:t>enough</a:t>
            </a:r>
            <a:r>
              <a:rPr lang="de-AT" baseline="0" dirty="0" smtClean="0"/>
              <a:t>, </a:t>
            </a:r>
            <a:r>
              <a:rPr lang="de-AT" baseline="0" dirty="0" err="1" smtClean="0"/>
              <a:t>because</a:t>
            </a:r>
            <a:r>
              <a:rPr lang="de-AT" baseline="0" dirty="0" smtClean="0"/>
              <a:t> </a:t>
            </a:r>
            <a:r>
              <a:rPr lang="de-AT" baseline="0" dirty="0" err="1" smtClean="0"/>
              <a:t>the</a:t>
            </a:r>
            <a:r>
              <a:rPr lang="de-AT" baseline="0" dirty="0" smtClean="0"/>
              <a:t> </a:t>
            </a:r>
            <a:r>
              <a:rPr lang="de-AT" baseline="0" dirty="0" err="1" smtClean="0"/>
              <a:t>message</a:t>
            </a:r>
            <a:r>
              <a:rPr lang="de-AT" baseline="0" dirty="0" smtClean="0"/>
              <a:t> „Technology </a:t>
            </a:r>
            <a:r>
              <a:rPr lang="de-AT" baseline="0" dirty="0" err="1" smtClean="0"/>
              <a:t>is</a:t>
            </a:r>
            <a:r>
              <a:rPr lang="de-AT" baseline="0" dirty="0" smtClean="0"/>
              <a:t> </a:t>
            </a:r>
            <a:r>
              <a:rPr lang="de-AT" baseline="0" dirty="0" err="1" smtClean="0"/>
              <a:t>about</a:t>
            </a:r>
            <a:r>
              <a:rPr lang="de-AT" baseline="0" dirty="0" smtClean="0"/>
              <a:t> </a:t>
            </a:r>
            <a:r>
              <a:rPr lang="de-AT" baseline="0" dirty="0" err="1" smtClean="0"/>
              <a:t>boys</a:t>
            </a:r>
            <a:r>
              <a:rPr lang="de-AT" baseline="0" dirty="0" smtClean="0"/>
              <a:t> </a:t>
            </a:r>
            <a:r>
              <a:rPr lang="de-AT" baseline="0" dirty="0" err="1" smtClean="0"/>
              <a:t>and</a:t>
            </a:r>
            <a:r>
              <a:rPr lang="de-AT" baseline="0" dirty="0" smtClean="0"/>
              <a:t> </a:t>
            </a:r>
            <a:r>
              <a:rPr lang="de-AT" baseline="0" dirty="0" err="1" smtClean="0"/>
              <a:t>their</a:t>
            </a:r>
            <a:r>
              <a:rPr lang="de-AT" baseline="0" dirty="0" smtClean="0"/>
              <a:t> </a:t>
            </a:r>
            <a:r>
              <a:rPr lang="de-AT" baseline="0" dirty="0" err="1" smtClean="0"/>
              <a:t>toys</a:t>
            </a:r>
            <a:r>
              <a:rPr lang="de-AT" baseline="0" dirty="0" smtClean="0"/>
              <a:t>“ </a:t>
            </a:r>
            <a:r>
              <a:rPr lang="de-AT" baseline="0" dirty="0" err="1" smtClean="0"/>
              <a:t>is</a:t>
            </a:r>
            <a:r>
              <a:rPr lang="de-AT" baseline="0" dirty="0" smtClean="0"/>
              <a:t> universal </a:t>
            </a:r>
            <a:r>
              <a:rPr lang="de-AT" baseline="0" dirty="0" err="1" smtClean="0"/>
              <a:t>and</a:t>
            </a:r>
            <a:r>
              <a:rPr lang="de-AT" baseline="0" dirty="0" smtClean="0"/>
              <a:t> </a:t>
            </a:r>
            <a:r>
              <a:rPr lang="de-AT" baseline="0" dirty="0" err="1" smtClean="0"/>
              <a:t>widespread</a:t>
            </a:r>
            <a:r>
              <a:rPr lang="de-AT" baseline="0" dirty="0" smtClean="0"/>
              <a:t>!</a:t>
            </a:r>
            <a:endParaRPr lang="de-AT" dirty="0"/>
          </a:p>
        </p:txBody>
      </p:sp>
      <p:sp>
        <p:nvSpPr>
          <p:cNvPr id="4" name="Foliennummernplatzhalter 3"/>
          <p:cNvSpPr>
            <a:spLocks noGrp="1"/>
          </p:cNvSpPr>
          <p:nvPr>
            <p:ph type="sldNum" sz="quarter" idx="10"/>
          </p:nvPr>
        </p:nvSpPr>
        <p:spPr/>
        <p:txBody>
          <a:bodyPr/>
          <a:lstStyle/>
          <a:p>
            <a:pPr>
              <a:defRPr/>
            </a:pPr>
            <a:fld id="{F7533F51-A5FC-448F-8FD3-82D7EDC22C68}" type="slidenum">
              <a:rPr lang="de-DE" smtClean="0"/>
              <a:pPr>
                <a:defRPr/>
              </a:pPr>
              <a:t>6</a:t>
            </a:fld>
            <a:endParaRPr lang="de-DE"/>
          </a:p>
        </p:txBody>
      </p:sp>
    </p:spTree>
    <p:extLst>
      <p:ext uri="{BB962C8B-B14F-4D97-AF65-F5344CB8AC3E}">
        <p14:creationId xmlns:p14="http://schemas.microsoft.com/office/powerpoint/2010/main" val="143750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not to say that all women reject ‘geek culture’, nor that computer science is universally coded as masculine. Sexual ideologies are remarkably diverse and </a:t>
            </a:r>
            <a:r>
              <a:rPr lang="en-US" dirty="0" err="1" smtClean="0"/>
              <a:t>ﬂuid</a:t>
            </a:r>
            <a:r>
              <a:rPr lang="en-US" dirty="0" smtClean="0"/>
              <a:t>, and for some men technical expertise may be as much about their lack of power as the </a:t>
            </a:r>
            <a:r>
              <a:rPr lang="en-US" dirty="0" err="1" smtClean="0"/>
              <a:t>realisation</a:t>
            </a:r>
            <a:r>
              <a:rPr lang="en-US" dirty="0" smtClean="0"/>
              <a:t> of it. However, in contemporary Western society, the hegemonic form of masculinity is still strongly associated with technical prowess and power (</a:t>
            </a:r>
            <a:r>
              <a:rPr lang="en-US" dirty="0" err="1" smtClean="0"/>
              <a:t>Wajcman</a:t>
            </a:r>
            <a:r>
              <a:rPr lang="en-US" dirty="0" smtClean="0"/>
              <a:t>, 1991). Different childhood exposure to technology, the prevalence of different role models, different forms of schooling, and the extreme gender segregation of the job market all lead to what Cockburn (1983, p. 203) describes as ‘the construction of men as strong, manually able and technologically endowed, and women as physically and technically incompetent’. Entering technical domains therefore requires women to </a:t>
            </a:r>
            <a:r>
              <a:rPr lang="en-US" dirty="0" err="1" smtClean="0"/>
              <a:t>sacriﬁce</a:t>
            </a:r>
            <a:r>
              <a:rPr lang="en-US" dirty="0" smtClean="0"/>
              <a:t> major aspects of their feminine identity.</a:t>
            </a:r>
            <a:endParaRPr lang="de-AT"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 to understand how our relationship to technology is integral to the constitution of subjectivity for both sexes (</a:t>
            </a:r>
            <a:r>
              <a:rPr lang="en-US" dirty="0" err="1" smtClean="0"/>
              <a:t>Haraway</a:t>
            </a:r>
            <a:r>
              <a:rPr lang="en-US" dirty="0" smtClean="0"/>
              <a:t>, 1997). To continue with the example of engineering for a moment, here we see a classic case of an archetypal masculine culture, where mastery over technology is a source of both pleasure and power for the predominantly male profession (Faulkner and </a:t>
            </a:r>
            <a:r>
              <a:rPr lang="en-US" dirty="0" err="1" smtClean="0"/>
              <a:t>Lohan</a:t>
            </a:r>
            <a:r>
              <a:rPr lang="en-US" dirty="0" smtClean="0"/>
              <a:t>, 2004; Hacker, 1989). Such images resonate with the world of computer hackers at MIT described by Sherry </a:t>
            </a:r>
            <a:r>
              <a:rPr lang="en-US" dirty="0" err="1" smtClean="0"/>
              <a:t>Turkle</a:t>
            </a:r>
            <a:r>
              <a:rPr lang="en-US" dirty="0" smtClean="0"/>
              <a:t> (1984, p. 216): ‘though hackers would deny that theirs is a macho culture, the preoccupation with winning and of subjecting oneself to increasingly violent tests make their world peculiarly male in spirit, peculiarly unfriendly to women’.</a:t>
            </a:r>
            <a:endParaRPr lang="de-AT" dirty="0" smtClean="0"/>
          </a:p>
          <a:p>
            <a:endParaRPr lang="en-GB" dirty="0" smtClean="0"/>
          </a:p>
          <a:p>
            <a:endParaRPr lang="en-GB" dirty="0"/>
          </a:p>
        </p:txBody>
      </p:sp>
      <p:sp>
        <p:nvSpPr>
          <p:cNvPr id="4" name="Foliennummernplatzhalter 3"/>
          <p:cNvSpPr>
            <a:spLocks noGrp="1"/>
          </p:cNvSpPr>
          <p:nvPr>
            <p:ph type="sldNum" sz="quarter" idx="10"/>
          </p:nvPr>
        </p:nvSpPr>
        <p:spPr/>
        <p:txBody>
          <a:bodyPr/>
          <a:lstStyle/>
          <a:p>
            <a:pPr>
              <a:defRPr/>
            </a:pPr>
            <a:fld id="{F7533F51-A5FC-448F-8FD3-82D7EDC22C68}" type="slidenum">
              <a:rPr lang="de-DE" smtClean="0"/>
              <a:pPr>
                <a:defRPr/>
              </a:pPr>
              <a:t>10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dirty="0" smtClean="0"/>
              <a:t>Environment, social impact, economical impact,</a:t>
            </a:r>
            <a:r>
              <a:rPr lang="en-GB" baseline="0" dirty="0" smtClean="0"/>
              <a:t> history, responsibility</a:t>
            </a:r>
            <a:endParaRPr lang="en-GB" dirty="0"/>
          </a:p>
        </p:txBody>
      </p:sp>
      <p:sp>
        <p:nvSpPr>
          <p:cNvPr id="4" name="Foliennummernplatzhalter 3"/>
          <p:cNvSpPr>
            <a:spLocks noGrp="1"/>
          </p:cNvSpPr>
          <p:nvPr>
            <p:ph type="sldNum" sz="quarter" idx="10"/>
          </p:nvPr>
        </p:nvSpPr>
        <p:spPr/>
        <p:txBody>
          <a:bodyPr/>
          <a:lstStyle/>
          <a:p>
            <a:pPr>
              <a:defRPr/>
            </a:pPr>
            <a:fld id="{F7533F51-A5FC-448F-8FD3-82D7EDC22C68}" type="slidenum">
              <a:rPr lang="de-DE" smtClean="0"/>
              <a:pPr>
                <a:defRPr/>
              </a:pPr>
              <a:t>16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hard–soft dichotomy also extend to styles of thought in technology (Edwards, 1996, pp. 167–72), because the association of engineering with scientific methods brings with it long-standing gender dualisms: on the masculine side of those dualisms we have an objectivist rationality associated with emotional detachment and with abstract theoretical (especially mathematical) and reductionist approaches to problem solving. On the feminine side we have a more subjective rationality associated with emotional connectedness and with concrete, empirical, and holistic approaches to problem solving. </a:t>
            </a:r>
            <a:endParaRPr lang="de-AT" dirty="0" smtClean="0"/>
          </a:p>
          <a:p>
            <a:endParaRPr lang="en-GB" dirty="0"/>
          </a:p>
        </p:txBody>
      </p:sp>
      <p:sp>
        <p:nvSpPr>
          <p:cNvPr id="4" name="Foliennummernplatzhalter 3"/>
          <p:cNvSpPr>
            <a:spLocks noGrp="1"/>
          </p:cNvSpPr>
          <p:nvPr>
            <p:ph type="sldNum" sz="quarter" idx="10"/>
          </p:nvPr>
        </p:nvSpPr>
        <p:spPr/>
        <p:txBody>
          <a:bodyPr/>
          <a:lstStyle/>
          <a:p>
            <a:pPr>
              <a:defRPr/>
            </a:pPr>
            <a:fld id="{F7533F51-A5FC-448F-8FD3-82D7EDC22C68}" type="slidenum">
              <a:rPr lang="de-DE" smtClean="0"/>
              <a:pPr>
                <a:defRPr/>
              </a:pPr>
              <a:t>25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TU-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1643042" y="2928934"/>
            <a:ext cx="6143668" cy="1255711"/>
          </a:xfrm>
          <a:prstGeom prst="rect">
            <a:avLst/>
          </a:prstGeom>
        </p:spPr>
        <p:txBody>
          <a:bodyPr/>
          <a:lstStyle>
            <a:lvl1pPr algn="l">
              <a:defRPr sz="3600" b="0" baseline="0">
                <a:solidFill>
                  <a:schemeClr val="bg1"/>
                </a:solidFill>
                <a:latin typeface="+mj-lt"/>
                <a:ea typeface="Tahoma"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643042" y="4500570"/>
            <a:ext cx="6215106" cy="928694"/>
          </a:xfrm>
          <a:prstGeom prst="rect">
            <a:avLst/>
          </a:prstGeom>
        </p:spPr>
        <p:txBody>
          <a:bodyPr/>
          <a:lstStyle>
            <a:lvl1pPr marL="0" indent="0" algn="l">
              <a:buNone/>
              <a:defRPr sz="2000" b="0" baseline="0">
                <a:solidFill>
                  <a:schemeClr val="bg1"/>
                </a:solidFill>
                <a:latin typeface="+Untertit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Fußzeilenplatzhalter 5"/>
          <p:cNvSpPr>
            <a:spLocks noGrp="1"/>
          </p:cNvSpPr>
          <p:nvPr>
            <p:ph type="ftr" sz="quarter" idx="10"/>
          </p:nvPr>
        </p:nvSpPr>
        <p:spPr>
          <a:xfrm>
            <a:off x="1643063" y="6000750"/>
            <a:ext cx="4376737" cy="720725"/>
          </a:xfrm>
          <a:prstGeom prst="rect">
            <a:avLst/>
          </a:prstGeom>
        </p:spPr>
        <p:txBody>
          <a:bodyPr/>
          <a:lstStyle>
            <a:lvl1pPr algn="l" fontAlgn="auto">
              <a:spcBef>
                <a:spcPts val="0"/>
              </a:spcBef>
              <a:spcAft>
                <a:spcPts val="600"/>
              </a:spcAft>
              <a:defRPr sz="1600">
                <a:solidFill>
                  <a:schemeClr val="bg1"/>
                </a:solidFill>
                <a:latin typeface="Arial" pitchFamily="34" charset="0"/>
                <a:cs typeface="Arial" pitchFamily="34" charset="0"/>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4"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857224" y="2571744"/>
            <a:ext cx="7429552" cy="3554419"/>
          </a:xfrm>
        </p:spPr>
        <p:txBody>
          <a:bodyPr/>
          <a:lstStyle>
            <a:lvl1pPr>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857250" y="6356350"/>
            <a:ext cx="1630363" cy="365125"/>
          </a:xfrm>
        </p:spPr>
        <p:txBody>
          <a:bodyPr/>
          <a:lstStyle>
            <a:lvl1pPr marL="0" algn="l" defTabSz="914400" rtl="0" eaLnBrk="1" latinLnBrk="0" hangingPunct="1">
              <a:defRPr lang="de-DE" sz="1200" kern="1200" baseline="0">
                <a:solidFill>
                  <a:srgbClr val="006699"/>
                </a:solidFill>
                <a:latin typeface="+mn-lt"/>
                <a:ea typeface="+mn-ea"/>
                <a:cs typeface="+mn-cs"/>
              </a:defRPr>
            </a:lvl1pPr>
          </a:lstStyle>
          <a:p>
            <a:pPr>
              <a:defRPr/>
            </a:pPr>
            <a:fld id="{5FD7CCA0-CB10-4038-9561-08E7D0E4D6A0}" type="datetimeFigureOut">
              <a:rPr lang="de-DE"/>
              <a:pPr>
                <a:defRPr/>
              </a:pPr>
              <a:t>19.11.2013</a:t>
            </a:fld>
            <a:endParaRPr dirty="0"/>
          </a:p>
        </p:txBody>
      </p:sp>
      <p:sp>
        <p:nvSpPr>
          <p:cNvPr id="5" name="Fußzeilenplatzhalter 4"/>
          <p:cNvSpPr>
            <a:spLocks noGrp="1"/>
          </p:cNvSpPr>
          <p:nvPr>
            <p:ph type="ftr" sz="quarter" idx="11"/>
          </p:nvPr>
        </p:nvSpPr>
        <p:spPr/>
        <p:txBody>
          <a:bodyPr/>
          <a:lstStyle>
            <a:lvl1pPr>
              <a:defRPr lang="de-DE" sz="1200" kern="1200" baseline="0">
                <a:solidFill>
                  <a:srgbClr val="006699"/>
                </a:solidFill>
                <a:latin typeface="+mn-lt"/>
                <a:ea typeface="+mn-ea"/>
                <a:cs typeface="+mn-cs"/>
              </a:defRPr>
            </a:lvl1pPr>
          </a:lstStyle>
          <a:p>
            <a:pPr>
              <a:defRPr/>
            </a:pPr>
            <a:endParaRPr/>
          </a:p>
        </p:txBody>
      </p:sp>
      <p:sp>
        <p:nvSpPr>
          <p:cNvPr id="6" name="Foliennummernplatzhalter 5"/>
          <p:cNvSpPr>
            <a:spLocks noGrp="1"/>
          </p:cNvSpPr>
          <p:nvPr>
            <p:ph type="sldNum" sz="quarter" idx="12"/>
          </p:nvPr>
        </p:nvSpPr>
        <p:spPr>
          <a:xfrm>
            <a:off x="6553200" y="6356350"/>
            <a:ext cx="1733550" cy="365125"/>
          </a:xfrm>
        </p:spPr>
        <p:txBody>
          <a:bodyPr/>
          <a:lstStyle>
            <a:lvl1pPr marL="0" algn="r" defTabSz="914400" rtl="0" eaLnBrk="1" latinLnBrk="0" hangingPunct="1">
              <a:defRPr lang="de-DE" sz="1200" kern="1200" baseline="0">
                <a:solidFill>
                  <a:srgbClr val="006699"/>
                </a:solidFill>
                <a:latin typeface="+mn-lt"/>
                <a:ea typeface="+mn-ea"/>
                <a:cs typeface="+mn-cs"/>
              </a:defRPr>
            </a:lvl1pPr>
          </a:lstStyle>
          <a:p>
            <a:pPr>
              <a:defRPr/>
            </a:pPr>
            <a:fld id="{DA7B668E-71F4-490C-8997-E7F48C9660C4}" type="slidenum">
              <a:rPr/>
              <a:pPr>
                <a:defRPr/>
              </a:pPr>
              <a:t>‹Nr.›</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5"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85722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8631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857250" y="6356350"/>
            <a:ext cx="1643063" cy="365125"/>
          </a:xfrm>
        </p:spPr>
        <p:txBody>
          <a:bodyPr/>
          <a:lstStyle>
            <a:lvl1pPr>
              <a:defRPr baseline="0">
                <a:solidFill>
                  <a:srgbClr val="006699"/>
                </a:solidFill>
              </a:defRPr>
            </a:lvl1pPr>
          </a:lstStyle>
          <a:p>
            <a:pPr>
              <a:defRPr/>
            </a:pPr>
            <a:fld id="{7EDC5300-2F09-4D53-BFB1-004557219D63}" type="datetimeFigureOut">
              <a:rPr lang="de-DE"/>
              <a:pPr>
                <a:defRPr/>
              </a:pPr>
              <a:t>19.11.2013</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defRPr>
            </a:lvl1pPr>
          </a:lstStyle>
          <a:p>
            <a:pPr>
              <a:defRPr/>
            </a:pPr>
            <a:endParaRPr lang="de-DE"/>
          </a:p>
        </p:txBody>
      </p:sp>
      <p:sp>
        <p:nvSpPr>
          <p:cNvPr id="7" name="Foliennummernplatzhalter 6"/>
          <p:cNvSpPr>
            <a:spLocks noGrp="1"/>
          </p:cNvSpPr>
          <p:nvPr>
            <p:ph type="sldNum" sz="quarter" idx="12"/>
          </p:nvPr>
        </p:nvSpPr>
        <p:spPr>
          <a:xfrm>
            <a:off x="6553200" y="6356350"/>
            <a:ext cx="1733550" cy="365125"/>
          </a:xfrm>
        </p:spPr>
        <p:txBody>
          <a:bodyPr/>
          <a:lstStyle>
            <a:lvl1pPr>
              <a:defRPr baseline="0">
                <a:solidFill>
                  <a:srgbClr val="006699"/>
                </a:solidFill>
              </a:defRPr>
            </a:lvl1pPr>
          </a:lstStyle>
          <a:p>
            <a:pPr>
              <a:defRPr/>
            </a:pPr>
            <a:fld id="{86AE3013-07DD-4250-A064-2405AC385024}"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weißer 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1643042" y="2928934"/>
            <a:ext cx="6143668" cy="1255711"/>
          </a:xfrm>
          <a:prstGeom prst="rect">
            <a:avLst/>
          </a:prstGeom>
        </p:spPr>
        <p:txBody>
          <a:bodyPr/>
          <a:lstStyle>
            <a:lvl1pPr algn="l">
              <a:defRPr sz="3600" b="0" baseline="0">
                <a:solidFill>
                  <a:schemeClr val="bg1"/>
                </a:solidFill>
                <a:latin typeface="+mj-lt"/>
                <a:ea typeface="Tahoma"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643042" y="4500570"/>
            <a:ext cx="6215106" cy="928694"/>
          </a:xfrm>
          <a:prstGeom prst="rect">
            <a:avLst/>
          </a:prstGeom>
        </p:spPr>
        <p:txBody>
          <a:bodyPr/>
          <a:lstStyle>
            <a:lvl1pPr marL="0" indent="0" algn="l">
              <a:buNone/>
              <a:defRPr sz="2000" b="0" baseline="0">
                <a:solidFill>
                  <a:schemeClr val="bg1"/>
                </a:solidFill>
                <a:latin typeface="+Untertit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Fußzeilenplatzhalter 5"/>
          <p:cNvSpPr>
            <a:spLocks noGrp="1"/>
          </p:cNvSpPr>
          <p:nvPr>
            <p:ph type="ftr" sz="quarter" idx="10"/>
          </p:nvPr>
        </p:nvSpPr>
        <p:spPr>
          <a:xfrm>
            <a:off x="1643063" y="6000750"/>
            <a:ext cx="4376737" cy="720725"/>
          </a:xfrm>
          <a:prstGeom prst="rect">
            <a:avLst/>
          </a:prstGeom>
        </p:spPr>
        <p:txBody>
          <a:bodyPr/>
          <a:lstStyle>
            <a:lvl1pPr algn="l" fontAlgn="auto">
              <a:spcBef>
                <a:spcPts val="0"/>
              </a:spcBef>
              <a:spcAft>
                <a:spcPts val="600"/>
              </a:spcAft>
              <a:defRPr sz="1600">
                <a:solidFill>
                  <a:schemeClr val="bg1"/>
                </a:solidFill>
                <a:latin typeface="Arial" pitchFamily="34" charset="0"/>
                <a:cs typeface="Arial" pitchFamily="34" charset="0"/>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496"/>
            <a:ext cx="8229600" cy="1143000"/>
          </a:xfrm>
          <a:prstGeom prst="rect">
            <a:avLst/>
          </a:prstGeom>
        </p:spPr>
        <p:txBody>
          <a:bodyPr/>
          <a:lstStyle/>
          <a:p>
            <a:r>
              <a:rPr lang="de-DE" dirty="0" smtClean="0"/>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4"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857224" y="2571744"/>
            <a:ext cx="7429552" cy="3554419"/>
          </a:xfrm>
        </p:spPr>
        <p:txBody>
          <a:bodyPr/>
          <a:lstStyle>
            <a:lvl1pPr>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857250" y="6356350"/>
            <a:ext cx="1630363" cy="365125"/>
          </a:xfrm>
        </p:spPr>
        <p:txBody>
          <a:bodyPr/>
          <a:lstStyle>
            <a:lvl1pPr marL="0" algn="l" defTabSz="914400" rtl="0" eaLnBrk="1" latinLnBrk="0" hangingPunct="1">
              <a:defRPr lang="de-DE" sz="1200" kern="1200" baseline="0">
                <a:solidFill>
                  <a:srgbClr val="006699"/>
                </a:solidFill>
                <a:latin typeface="+mn-lt"/>
                <a:ea typeface="+mn-ea"/>
                <a:cs typeface="+mn-cs"/>
              </a:defRPr>
            </a:lvl1pPr>
          </a:lstStyle>
          <a:p>
            <a:pPr>
              <a:defRPr/>
            </a:pPr>
            <a:fld id="{CF28AC4C-292A-4A36-911A-FFC8D4D2A00A}" type="datetimeFigureOut">
              <a:rPr lang="de-DE"/>
              <a:pPr>
                <a:defRPr/>
              </a:pPr>
              <a:t>19.11.2013</a:t>
            </a:fld>
            <a:endParaRPr dirty="0"/>
          </a:p>
        </p:txBody>
      </p:sp>
      <p:sp>
        <p:nvSpPr>
          <p:cNvPr id="5" name="Fußzeilenplatzhalter 4"/>
          <p:cNvSpPr>
            <a:spLocks noGrp="1"/>
          </p:cNvSpPr>
          <p:nvPr>
            <p:ph type="ftr" sz="quarter" idx="11"/>
          </p:nvPr>
        </p:nvSpPr>
        <p:spPr/>
        <p:txBody>
          <a:bodyPr/>
          <a:lstStyle>
            <a:lvl1pPr>
              <a:defRPr lang="de-DE" sz="1200" kern="1200" baseline="0">
                <a:solidFill>
                  <a:srgbClr val="006699"/>
                </a:solidFill>
                <a:latin typeface="+mn-lt"/>
                <a:ea typeface="+mn-ea"/>
                <a:cs typeface="+mn-cs"/>
              </a:defRPr>
            </a:lvl1pPr>
          </a:lstStyle>
          <a:p>
            <a:pPr>
              <a:defRPr/>
            </a:pPr>
            <a:endParaRPr/>
          </a:p>
        </p:txBody>
      </p:sp>
      <p:sp>
        <p:nvSpPr>
          <p:cNvPr id="6" name="Foliennummernplatzhalter 5"/>
          <p:cNvSpPr>
            <a:spLocks noGrp="1"/>
          </p:cNvSpPr>
          <p:nvPr>
            <p:ph type="sldNum" sz="quarter" idx="12"/>
          </p:nvPr>
        </p:nvSpPr>
        <p:spPr>
          <a:xfrm>
            <a:off x="6553200" y="6356350"/>
            <a:ext cx="1733550" cy="365125"/>
          </a:xfrm>
        </p:spPr>
        <p:txBody>
          <a:bodyPr/>
          <a:lstStyle>
            <a:lvl1pPr marL="0" algn="r" defTabSz="914400" rtl="0" eaLnBrk="1" latinLnBrk="0" hangingPunct="1">
              <a:defRPr lang="de-DE" sz="1200" kern="1200" baseline="0">
                <a:solidFill>
                  <a:srgbClr val="006699"/>
                </a:solidFill>
                <a:latin typeface="+mn-lt"/>
                <a:ea typeface="+mn-ea"/>
                <a:cs typeface="+mn-cs"/>
              </a:defRPr>
            </a:lvl1pPr>
          </a:lstStyle>
          <a:p>
            <a:pPr>
              <a:defRPr/>
            </a:pPr>
            <a:fld id="{59F77B58-C51F-4B8B-859F-F431ECD3A0EC}" type="slidenum">
              <a:rPr/>
              <a:pPr>
                <a:defRPr/>
              </a:pPr>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5"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85722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8631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857250" y="6356350"/>
            <a:ext cx="1643063" cy="365125"/>
          </a:xfrm>
        </p:spPr>
        <p:txBody>
          <a:bodyPr/>
          <a:lstStyle>
            <a:lvl1pPr>
              <a:defRPr baseline="0">
                <a:solidFill>
                  <a:srgbClr val="006699"/>
                </a:solidFill>
              </a:defRPr>
            </a:lvl1pPr>
          </a:lstStyle>
          <a:p>
            <a:pPr>
              <a:defRPr/>
            </a:pPr>
            <a:fld id="{9321551E-8E77-4809-9153-8F9D40488FB4}" type="datetimeFigureOut">
              <a:rPr lang="de-DE"/>
              <a:pPr>
                <a:defRPr/>
              </a:pPr>
              <a:t>19.11.2013</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defRPr>
            </a:lvl1pPr>
          </a:lstStyle>
          <a:p>
            <a:pPr>
              <a:defRPr/>
            </a:pPr>
            <a:endParaRPr lang="de-DE"/>
          </a:p>
        </p:txBody>
      </p:sp>
      <p:sp>
        <p:nvSpPr>
          <p:cNvPr id="7" name="Foliennummernplatzhalter 6"/>
          <p:cNvSpPr>
            <a:spLocks noGrp="1"/>
          </p:cNvSpPr>
          <p:nvPr>
            <p:ph type="sldNum" sz="quarter" idx="12"/>
          </p:nvPr>
        </p:nvSpPr>
        <p:spPr>
          <a:xfrm>
            <a:off x="6553200" y="6356350"/>
            <a:ext cx="1733550" cy="365125"/>
          </a:xfrm>
        </p:spPr>
        <p:txBody>
          <a:bodyPr/>
          <a:lstStyle>
            <a:lvl1pPr>
              <a:defRPr baseline="0">
                <a:solidFill>
                  <a:srgbClr val="006699"/>
                </a:solidFill>
              </a:defRPr>
            </a:lvl1pPr>
          </a:lstStyle>
          <a:p>
            <a:pPr>
              <a:defRPr/>
            </a:pPr>
            <a:fld id="{B3EA4109-1531-4F26-B536-F28CB8EF57AD}"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4"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857224" y="2571744"/>
            <a:ext cx="7429552" cy="3554419"/>
          </a:xfrm>
        </p:spPr>
        <p:txBody>
          <a:bodyPr/>
          <a:lstStyle>
            <a:lvl1pPr>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857250" y="6356350"/>
            <a:ext cx="1630363" cy="365125"/>
          </a:xfrm>
        </p:spPr>
        <p:txBody>
          <a:bodyPr/>
          <a:lstStyle>
            <a:lvl1pPr marL="0" algn="l" defTabSz="914400" rtl="0" eaLnBrk="1" latinLnBrk="0" hangingPunct="1">
              <a:defRPr lang="de-DE" sz="1200" kern="1200" baseline="0">
                <a:solidFill>
                  <a:srgbClr val="006699"/>
                </a:solidFill>
                <a:latin typeface="+mn-lt"/>
                <a:ea typeface="+mn-ea"/>
                <a:cs typeface="+mn-cs"/>
              </a:defRPr>
            </a:lvl1pPr>
          </a:lstStyle>
          <a:p>
            <a:pPr>
              <a:defRPr/>
            </a:pPr>
            <a:fld id="{CF28AC4C-292A-4A36-911A-FFC8D4D2A00A}" type="datetimeFigureOut">
              <a:rPr lang="de-DE"/>
              <a:pPr>
                <a:defRPr/>
              </a:pPr>
              <a:t>19.11.2013</a:t>
            </a:fld>
            <a:endParaRPr dirty="0"/>
          </a:p>
        </p:txBody>
      </p:sp>
      <p:sp>
        <p:nvSpPr>
          <p:cNvPr id="5" name="Fußzeilenplatzhalter 4"/>
          <p:cNvSpPr>
            <a:spLocks noGrp="1"/>
          </p:cNvSpPr>
          <p:nvPr>
            <p:ph type="ftr" sz="quarter" idx="11"/>
          </p:nvPr>
        </p:nvSpPr>
        <p:spPr/>
        <p:txBody>
          <a:bodyPr/>
          <a:lstStyle>
            <a:lvl1pPr>
              <a:defRPr lang="de-DE" sz="1200" kern="1200" baseline="0">
                <a:solidFill>
                  <a:srgbClr val="006699"/>
                </a:solidFill>
                <a:latin typeface="+mn-lt"/>
                <a:ea typeface="+mn-ea"/>
                <a:cs typeface="+mn-cs"/>
              </a:defRPr>
            </a:lvl1pPr>
          </a:lstStyle>
          <a:p>
            <a:pPr>
              <a:defRPr/>
            </a:pPr>
            <a:endParaRPr/>
          </a:p>
        </p:txBody>
      </p:sp>
      <p:sp>
        <p:nvSpPr>
          <p:cNvPr id="6" name="Foliennummernplatzhalter 5"/>
          <p:cNvSpPr>
            <a:spLocks noGrp="1"/>
          </p:cNvSpPr>
          <p:nvPr>
            <p:ph type="sldNum" sz="quarter" idx="12"/>
          </p:nvPr>
        </p:nvSpPr>
        <p:spPr>
          <a:xfrm>
            <a:off x="6553200" y="6356350"/>
            <a:ext cx="1733550" cy="365125"/>
          </a:xfrm>
        </p:spPr>
        <p:txBody>
          <a:bodyPr/>
          <a:lstStyle>
            <a:lvl1pPr marL="0" algn="r" defTabSz="914400" rtl="0" eaLnBrk="1" latinLnBrk="0" hangingPunct="1">
              <a:defRPr lang="de-DE" sz="1200" kern="1200" baseline="0">
                <a:solidFill>
                  <a:srgbClr val="006699"/>
                </a:solidFill>
                <a:latin typeface="+mn-lt"/>
                <a:ea typeface="+mn-ea"/>
                <a:cs typeface="+mn-cs"/>
              </a:defRPr>
            </a:lvl1pPr>
          </a:lstStyle>
          <a:p>
            <a:pPr>
              <a:defRPr/>
            </a:pPr>
            <a:fld id="{59F77B58-C51F-4B8B-859F-F431ECD3A0EC}" type="slidenum">
              <a:rPr/>
              <a:pPr>
                <a:defRPr/>
              </a:pPr>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5" y="1285860"/>
            <a:ext cx="7429552" cy="1143008"/>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85722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8631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857250" y="6356350"/>
            <a:ext cx="1643063" cy="365125"/>
          </a:xfrm>
        </p:spPr>
        <p:txBody>
          <a:bodyPr/>
          <a:lstStyle>
            <a:lvl1pPr>
              <a:defRPr baseline="0">
                <a:solidFill>
                  <a:srgbClr val="006699"/>
                </a:solidFill>
              </a:defRPr>
            </a:lvl1pPr>
          </a:lstStyle>
          <a:p>
            <a:pPr>
              <a:defRPr/>
            </a:pPr>
            <a:fld id="{9321551E-8E77-4809-9153-8F9D40488FB4}" type="datetimeFigureOut">
              <a:rPr lang="de-DE"/>
              <a:pPr>
                <a:defRPr/>
              </a:pPr>
              <a:t>19.11.2013</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defRPr>
            </a:lvl1pPr>
          </a:lstStyle>
          <a:p>
            <a:pPr>
              <a:defRPr/>
            </a:pPr>
            <a:endParaRPr lang="de-DE"/>
          </a:p>
        </p:txBody>
      </p:sp>
      <p:sp>
        <p:nvSpPr>
          <p:cNvPr id="7" name="Foliennummernplatzhalter 6"/>
          <p:cNvSpPr>
            <a:spLocks noGrp="1"/>
          </p:cNvSpPr>
          <p:nvPr>
            <p:ph type="sldNum" sz="quarter" idx="12"/>
          </p:nvPr>
        </p:nvSpPr>
        <p:spPr>
          <a:xfrm>
            <a:off x="6553200" y="6356350"/>
            <a:ext cx="1733550" cy="365125"/>
          </a:xfrm>
        </p:spPr>
        <p:txBody>
          <a:bodyPr/>
          <a:lstStyle>
            <a:lvl1pPr>
              <a:defRPr baseline="0">
                <a:solidFill>
                  <a:srgbClr val="006699"/>
                </a:solidFill>
              </a:defRPr>
            </a:lvl1pPr>
          </a:lstStyle>
          <a:p>
            <a:pPr>
              <a:defRPr/>
            </a:pPr>
            <a:fld id="{B3EA4109-1531-4F26-B536-F28CB8EF57AD}"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179512" y="72008"/>
            <a:ext cx="8784976" cy="836712"/>
          </a:xfrm>
          <a:prstGeom prst="rect">
            <a:avLst/>
          </a:prstGeom>
        </p:spPr>
        <p:txBody>
          <a:bodyPr/>
          <a:lstStyle>
            <a:lvl1pPr>
              <a:defRPr sz="32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79512" y="1052737"/>
            <a:ext cx="8107264" cy="4824536"/>
          </a:xfrm>
        </p:spPr>
        <p:txBody>
          <a:bodyPr/>
          <a:lstStyle>
            <a:lvl1pPr>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3203848" y="6338594"/>
            <a:ext cx="1630363" cy="365125"/>
          </a:xfrm>
        </p:spPr>
        <p:txBody>
          <a:bodyPr/>
          <a:lstStyle>
            <a:lvl1pPr marL="0" algn="l" defTabSz="914400" rtl="0" eaLnBrk="1" latinLnBrk="0" hangingPunct="1">
              <a:defRPr lang="de-DE" sz="1200" kern="1200" baseline="0">
                <a:solidFill>
                  <a:srgbClr val="006699"/>
                </a:solidFill>
                <a:latin typeface="+mn-lt"/>
                <a:ea typeface="+mn-ea"/>
                <a:cs typeface="+mn-cs"/>
              </a:defRPr>
            </a:lvl1pPr>
          </a:lstStyle>
          <a:p>
            <a:pPr>
              <a:defRPr/>
            </a:pPr>
            <a:fld id="{CF28AC4C-292A-4A36-911A-FFC8D4D2A00A}" type="datetimeFigureOut">
              <a:rPr lang="de-DE"/>
              <a:pPr>
                <a:defRPr/>
              </a:pPr>
              <a:t>19.11.2013</a:t>
            </a:fld>
            <a:endParaRPr dirty="0"/>
          </a:p>
        </p:txBody>
      </p:sp>
      <p:sp>
        <p:nvSpPr>
          <p:cNvPr id="5" name="Fußzeilenplatzhalter 4"/>
          <p:cNvSpPr>
            <a:spLocks noGrp="1"/>
          </p:cNvSpPr>
          <p:nvPr>
            <p:ph type="ftr" sz="quarter" idx="11"/>
          </p:nvPr>
        </p:nvSpPr>
        <p:spPr>
          <a:xfrm>
            <a:off x="5470798" y="6338594"/>
            <a:ext cx="2895600" cy="365125"/>
          </a:xfrm>
        </p:spPr>
        <p:txBody>
          <a:bodyPr/>
          <a:lstStyle>
            <a:lvl1pPr>
              <a:defRPr lang="de-DE" sz="1200" kern="1200" baseline="0">
                <a:solidFill>
                  <a:srgbClr val="006699"/>
                </a:solidFill>
                <a:latin typeface="+mn-lt"/>
                <a:ea typeface="+mn-ea"/>
                <a:cs typeface="+mn-cs"/>
              </a:defRPr>
            </a:lvl1pPr>
          </a:lstStyle>
          <a:p>
            <a:pPr>
              <a:defRPr/>
            </a:pPr>
            <a:endParaRPr/>
          </a:p>
        </p:txBody>
      </p:sp>
      <p:sp>
        <p:nvSpPr>
          <p:cNvPr id="6" name="Foliennummernplatzhalter 5"/>
          <p:cNvSpPr>
            <a:spLocks noGrp="1"/>
          </p:cNvSpPr>
          <p:nvPr>
            <p:ph type="sldNum" sz="quarter" idx="12"/>
          </p:nvPr>
        </p:nvSpPr>
        <p:spPr>
          <a:xfrm rot="16200000">
            <a:off x="8023654" y="5782030"/>
            <a:ext cx="1733550" cy="365125"/>
          </a:xfrm>
        </p:spPr>
        <p:txBody>
          <a:bodyPr/>
          <a:lstStyle>
            <a:lvl1pPr marL="0" algn="r" defTabSz="914400" rtl="0" eaLnBrk="1" latinLnBrk="0" hangingPunct="1">
              <a:defRPr lang="de-DE" sz="1200" kern="1200" baseline="0">
                <a:solidFill>
                  <a:srgbClr val="006699"/>
                </a:solidFill>
                <a:latin typeface="+mn-lt"/>
                <a:ea typeface="+mn-ea"/>
                <a:cs typeface="+mn-cs"/>
              </a:defRPr>
            </a:lvl1pPr>
          </a:lstStyle>
          <a:p>
            <a:pPr>
              <a:defRPr/>
            </a:pPr>
            <a:fld id="{59F77B58-C51F-4B8B-859F-F431ECD3A0EC}" type="slidenum">
              <a:rPr/>
              <a:pPr>
                <a:defRPr/>
              </a:pPr>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107504" y="116632"/>
            <a:ext cx="8712968" cy="774988"/>
          </a:xfrm>
          <a:prstGeom prst="rect">
            <a:avLst/>
          </a:prstGeom>
        </p:spPr>
        <p:txBody>
          <a:bodyPr/>
          <a:lstStyle>
            <a:lvl1pPr>
              <a:defRPr sz="3200"/>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251520" y="1340768"/>
            <a:ext cx="3816424" cy="43924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499992" y="1340768"/>
            <a:ext cx="3816424" cy="43924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3225874" y="6304235"/>
            <a:ext cx="1643063" cy="365125"/>
          </a:xfrm>
        </p:spPr>
        <p:txBody>
          <a:bodyPr/>
          <a:lstStyle>
            <a:lvl1pPr>
              <a:defRPr baseline="0">
                <a:solidFill>
                  <a:srgbClr val="006699"/>
                </a:solidFill>
              </a:defRPr>
            </a:lvl1pPr>
          </a:lstStyle>
          <a:p>
            <a:pPr>
              <a:defRPr/>
            </a:pPr>
            <a:fld id="{9321551E-8E77-4809-9153-8F9D40488FB4}" type="datetimeFigureOut">
              <a:rPr lang="de-DE"/>
              <a:pPr>
                <a:defRPr/>
              </a:pPr>
              <a:t>19.11.2013</a:t>
            </a:fld>
            <a:endParaRPr lang="de-DE" dirty="0"/>
          </a:p>
        </p:txBody>
      </p:sp>
      <p:sp>
        <p:nvSpPr>
          <p:cNvPr id="6" name="Fußzeilenplatzhalter 5"/>
          <p:cNvSpPr>
            <a:spLocks noGrp="1"/>
          </p:cNvSpPr>
          <p:nvPr>
            <p:ph type="ftr" sz="quarter" idx="11"/>
          </p:nvPr>
        </p:nvSpPr>
        <p:spPr>
          <a:xfrm>
            <a:off x="5492824" y="6304235"/>
            <a:ext cx="2895600" cy="365125"/>
          </a:xfrm>
        </p:spPr>
        <p:txBody>
          <a:bodyPr/>
          <a:lstStyle>
            <a:lvl1pPr>
              <a:defRPr baseline="0">
                <a:solidFill>
                  <a:srgbClr val="006699"/>
                </a:solidFill>
              </a:defRPr>
            </a:lvl1pPr>
          </a:lstStyle>
          <a:p>
            <a:pPr>
              <a:defRPr/>
            </a:pPr>
            <a:endParaRPr lang="de-DE"/>
          </a:p>
        </p:txBody>
      </p:sp>
      <p:sp>
        <p:nvSpPr>
          <p:cNvPr id="7" name="Foliennummernplatzhalter 6"/>
          <p:cNvSpPr>
            <a:spLocks noGrp="1"/>
          </p:cNvSpPr>
          <p:nvPr>
            <p:ph type="sldNum" sz="quarter" idx="12"/>
          </p:nvPr>
        </p:nvSpPr>
        <p:spPr>
          <a:xfrm rot="16200000">
            <a:off x="8010000" y="5764038"/>
            <a:ext cx="1733550" cy="365125"/>
          </a:xfrm>
        </p:spPr>
        <p:txBody>
          <a:bodyPr/>
          <a:lstStyle>
            <a:lvl1pPr>
              <a:defRPr baseline="0">
                <a:solidFill>
                  <a:srgbClr val="006699"/>
                </a:solidFill>
              </a:defRPr>
            </a:lvl1pPr>
          </a:lstStyle>
          <a:p>
            <a:pPr>
              <a:defRPr/>
            </a:pPr>
            <a:fld id="{B3EA4109-1531-4F26-B536-F28CB8EF57AD}"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Grafik 6" descr="TU_rendering.mini.tif"/>
          <p:cNvPicPr>
            <a:picLocks noChangeAspect="1"/>
          </p:cNvPicPr>
          <p:nvPr/>
        </p:nvPicPr>
        <p:blipFill>
          <a:blip r:embed="rId3" cstate="print"/>
          <a:srcRect/>
          <a:stretch>
            <a:fillRect/>
          </a:stretch>
        </p:blipFill>
        <p:spPr bwMode="auto">
          <a:xfrm>
            <a:off x="1588" y="0"/>
            <a:ext cx="9142412" cy="6858000"/>
          </a:xfrm>
          <a:prstGeom prst="rect">
            <a:avLst/>
          </a:prstGeom>
          <a:noFill/>
          <a:ln w="9525">
            <a:noFill/>
            <a:miter lim="800000"/>
            <a:headEnd/>
            <a:tailEnd/>
          </a:ln>
        </p:spPr>
      </p:pic>
      <p:grpSp>
        <p:nvGrpSpPr>
          <p:cNvPr id="1027" name="Gruppieren 14"/>
          <p:cNvGrpSpPr>
            <a:grpSpLocks/>
          </p:cNvGrpSpPr>
          <p:nvPr/>
        </p:nvGrpSpPr>
        <p:grpSpPr bwMode="auto">
          <a:xfrm>
            <a:off x="0" y="2076450"/>
            <a:ext cx="8642350" cy="4781550"/>
            <a:chOff x="0" y="2076528"/>
            <a:chExt cx="8642400" cy="4781472"/>
          </a:xfrm>
        </p:grpSpPr>
        <p:sp>
          <p:nvSpPr>
            <p:cNvPr id="9" name="Rectangle 12"/>
            <p:cNvSpPr>
              <a:spLocks noChangeArrowheads="1"/>
            </p:cNvSpPr>
            <p:nvPr/>
          </p:nvSpPr>
          <p:spPr bwMode="auto">
            <a:xfrm>
              <a:off x="0" y="2076528"/>
              <a:ext cx="8143922" cy="4781472"/>
            </a:xfrm>
            <a:prstGeom prst="rect">
              <a:avLst/>
            </a:prstGeom>
            <a:solidFill>
              <a:srgbClr val="006699"/>
            </a:solid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0" name="Oval 14"/>
            <p:cNvSpPr>
              <a:spLocks noChangeArrowheads="1"/>
            </p:cNvSpPr>
            <p:nvPr/>
          </p:nvSpPr>
          <p:spPr bwMode="auto">
            <a:xfrm>
              <a:off x="7627982" y="2076528"/>
              <a:ext cx="1012831" cy="1012808"/>
            </a:xfrm>
            <a:prstGeom prst="ellipse">
              <a:avLst/>
            </a:prstGeom>
            <a:solidFill>
              <a:srgbClr val="006699"/>
            </a:solid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1" name="Rectangle 15"/>
            <p:cNvSpPr>
              <a:spLocks noChangeArrowheads="1"/>
            </p:cNvSpPr>
            <p:nvPr/>
          </p:nvSpPr>
          <p:spPr bwMode="auto">
            <a:xfrm>
              <a:off x="4895878" y="2571820"/>
              <a:ext cx="3746522" cy="4286180"/>
            </a:xfrm>
            <a:prstGeom prst="rect">
              <a:avLst/>
            </a:prstGeom>
            <a:solidFill>
              <a:srgbClr val="006699"/>
            </a:solid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1028" name="Grafik 15" descr="TU_Signet.gif"/>
          <p:cNvPicPr>
            <a:picLocks noChangeAspect="1"/>
          </p:cNvPicPr>
          <p:nvPr/>
        </p:nvPicPr>
        <p:blipFill>
          <a:blip r:embed="rId4" cstate="print"/>
          <a:srcRect/>
          <a:stretch>
            <a:fillRect/>
          </a:stretch>
        </p:blipFill>
        <p:spPr bwMode="auto">
          <a:xfrm>
            <a:off x="215900" y="215900"/>
            <a:ext cx="4652963"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uppieren 7"/>
          <p:cNvGrpSpPr>
            <a:grpSpLocks/>
          </p:cNvGrpSpPr>
          <p:nvPr/>
        </p:nvGrpSpPr>
        <p:grpSpPr bwMode="auto">
          <a:xfrm>
            <a:off x="0" y="2076450"/>
            <a:ext cx="8642350" cy="4781550"/>
            <a:chOff x="0" y="2076528"/>
            <a:chExt cx="8642400" cy="4781472"/>
          </a:xfrm>
        </p:grpSpPr>
        <p:sp>
          <p:nvSpPr>
            <p:cNvPr id="12" name="Rectangle 12"/>
            <p:cNvSpPr>
              <a:spLocks noChangeArrowheads="1"/>
            </p:cNvSpPr>
            <p:nvPr/>
          </p:nvSpPr>
          <p:spPr bwMode="auto">
            <a:xfrm>
              <a:off x="0" y="2076528"/>
              <a:ext cx="8143922" cy="4781472"/>
            </a:xfrm>
            <a:prstGeom prst="rect">
              <a:avLst/>
            </a:prstGeom>
            <a:solidFill>
              <a:srgbClr val="006699"/>
            </a:solid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4" name="Oval 14"/>
            <p:cNvSpPr>
              <a:spLocks noChangeArrowheads="1"/>
            </p:cNvSpPr>
            <p:nvPr/>
          </p:nvSpPr>
          <p:spPr bwMode="auto">
            <a:xfrm>
              <a:off x="7627982" y="2076528"/>
              <a:ext cx="1012831" cy="1012808"/>
            </a:xfrm>
            <a:prstGeom prst="ellipse">
              <a:avLst/>
            </a:prstGeom>
            <a:solidFill>
              <a:srgbClr val="006699"/>
            </a:solid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5" name="Rectangle 15"/>
            <p:cNvSpPr>
              <a:spLocks noChangeArrowheads="1"/>
            </p:cNvSpPr>
            <p:nvPr/>
          </p:nvSpPr>
          <p:spPr bwMode="auto">
            <a:xfrm>
              <a:off x="4895878" y="2571820"/>
              <a:ext cx="3746522" cy="4286180"/>
            </a:xfrm>
            <a:prstGeom prst="rect">
              <a:avLst/>
            </a:prstGeom>
            <a:solidFill>
              <a:srgbClr val="006699"/>
            </a:solid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2051" name="Grafik 15" descr="TU_Signet.gif"/>
          <p:cNvPicPr>
            <a:picLocks noChangeAspect="1"/>
          </p:cNvPicPr>
          <p:nvPr/>
        </p:nvPicPr>
        <p:blipFill>
          <a:blip r:embed="rId4" cstate="print"/>
          <a:srcRect/>
          <a:stretch>
            <a:fillRect/>
          </a:stretch>
        </p:blipFill>
        <p:spPr bwMode="auto">
          <a:xfrm>
            <a:off x="215900" y="215900"/>
            <a:ext cx="4652963"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98B1DD-0D6D-4CC6-8715-3CC0BBEAA8A4}" type="datetimeFigureOut">
              <a:rPr lang="de-DE"/>
              <a:pPr>
                <a:defRPr/>
              </a:pPr>
              <a:t>19.11.2013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EB5AAE-8F21-4BD6-A3AD-B2C39E075DE3}" type="slidenum">
              <a:rPr lang="de-DE"/>
              <a:pPr>
                <a:defRPr/>
              </a:pPr>
              <a:t>‹Nr.›</a:t>
            </a:fld>
            <a:endParaRPr lang="de-DE"/>
          </a:p>
        </p:txBody>
      </p:sp>
      <p:grpSp>
        <p:nvGrpSpPr>
          <p:cNvPr id="2" name="Gruppieren 11"/>
          <p:cNvGrpSpPr/>
          <p:nvPr/>
        </p:nvGrpSpPr>
        <p:grpSpPr>
          <a:xfrm>
            <a:off x="0" y="857232"/>
            <a:ext cx="8642400" cy="600076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3079" name="Grafik 12" descr="TU_Logo.gif"/>
          <p:cNvPicPr>
            <a:picLocks noChangeAspect="1"/>
          </p:cNvPicPr>
          <p:nvPr/>
        </p:nvPicPr>
        <p:blipFill>
          <a:blip r:embed="rId4" cstate="print"/>
          <a:srcRect/>
          <a:stretch>
            <a:fillRect/>
          </a:stretch>
        </p:blipFill>
        <p:spPr bwMode="auto">
          <a:xfrm>
            <a:off x="2186858" y="62380"/>
            <a:ext cx="717119" cy="720000"/>
          </a:xfrm>
          <a:prstGeom prst="rect">
            <a:avLst/>
          </a:prstGeom>
          <a:noFill/>
          <a:ln w="9525">
            <a:noFill/>
            <a:miter lim="800000"/>
            <a:headEnd/>
            <a:tailEnd/>
          </a:ln>
        </p:spPr>
      </p:pic>
      <p:pic>
        <p:nvPicPr>
          <p:cNvPr id="14" name="Grafik 13" descr="logo_rgb_klein_200dpi.jpg"/>
          <p:cNvPicPr>
            <a:picLocks noChangeAspect="1"/>
          </p:cNvPicPr>
          <p:nvPr/>
        </p:nvPicPr>
        <p:blipFill>
          <a:blip r:embed="rId5" cstate="print"/>
          <a:srcRect l="5973" t="10406" r="3971" b="6006"/>
          <a:stretch>
            <a:fillRect/>
          </a:stretch>
        </p:blipFill>
        <p:spPr>
          <a:xfrm>
            <a:off x="-36512" y="-9628"/>
            <a:ext cx="2131582" cy="90000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98B1DD-0D6D-4CC6-8715-3CC0BBEAA8A4}" type="datetimeFigureOut">
              <a:rPr lang="de-DE"/>
              <a:pPr>
                <a:defRPr/>
              </a:pPr>
              <a:t>19.11.2013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EB5AAE-8F21-4BD6-A3AD-B2C39E075DE3}" type="slidenum">
              <a:rPr lang="de-DE"/>
              <a:pPr>
                <a:defRPr/>
              </a:pPr>
              <a:t>‹Nr.›</a:t>
            </a:fld>
            <a:endParaRPr lang="de-DE"/>
          </a:p>
        </p:txBody>
      </p:sp>
      <p:grpSp>
        <p:nvGrpSpPr>
          <p:cNvPr id="2" name="Gruppieren 11"/>
          <p:cNvGrpSpPr/>
          <p:nvPr/>
        </p:nvGrpSpPr>
        <p:grpSpPr>
          <a:xfrm>
            <a:off x="0" y="857232"/>
            <a:ext cx="8642400" cy="600076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3079" name="Grafik 12" descr="TU_Logo.gif"/>
          <p:cNvPicPr>
            <a:picLocks noChangeAspect="1"/>
          </p:cNvPicPr>
          <p:nvPr/>
        </p:nvPicPr>
        <p:blipFill>
          <a:blip r:embed="rId4" cstate="print"/>
          <a:srcRect/>
          <a:stretch>
            <a:fillRect/>
          </a:stretch>
        </p:blipFill>
        <p:spPr bwMode="auto">
          <a:xfrm>
            <a:off x="107504" y="44624"/>
            <a:ext cx="752975" cy="756000"/>
          </a:xfrm>
          <a:prstGeom prst="rect">
            <a:avLst/>
          </a:prstGeom>
          <a:noFill/>
          <a:ln w="9525">
            <a:noFill/>
            <a:miter lim="800000"/>
            <a:headEnd/>
            <a:tailEnd/>
          </a:ln>
        </p:spPr>
      </p:pic>
      <p:pic>
        <p:nvPicPr>
          <p:cNvPr id="14" name="Grafik 13" descr="logo_rgb_klein_200dpi.jpg"/>
          <p:cNvPicPr>
            <a:picLocks noChangeAspect="1"/>
          </p:cNvPicPr>
          <p:nvPr/>
        </p:nvPicPr>
        <p:blipFill>
          <a:blip r:embed="rId5" cstate="print"/>
          <a:srcRect l="5973" t="10406" r="3971" b="6006"/>
          <a:stretch>
            <a:fillRect/>
          </a:stretch>
        </p:blipFill>
        <p:spPr>
          <a:xfrm>
            <a:off x="928250" y="0"/>
            <a:ext cx="2131582" cy="90000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98B1DD-0D6D-4CC6-8715-3CC0BBEAA8A4}" type="datetimeFigureOut">
              <a:rPr lang="de-DE"/>
              <a:pPr>
                <a:defRPr/>
              </a:pPr>
              <a:t>19.11.2013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EB5AAE-8F21-4BD6-A3AD-B2C39E075DE3}" type="slidenum">
              <a:rPr lang="de-DE"/>
              <a:pPr>
                <a:defRPr/>
              </a:pPr>
              <a:t>‹Nr.›</a:t>
            </a:fld>
            <a:endParaRPr lang="de-DE"/>
          </a:p>
        </p:txBody>
      </p:sp>
      <p:grpSp>
        <p:nvGrpSpPr>
          <p:cNvPr id="2" name="Gruppieren 11"/>
          <p:cNvGrpSpPr/>
          <p:nvPr/>
        </p:nvGrpSpPr>
        <p:grpSpPr>
          <a:xfrm>
            <a:off x="0" y="857232"/>
            <a:ext cx="8642400" cy="600076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3079" name="Grafik 12" descr="TU_Logo.gif"/>
          <p:cNvPicPr>
            <a:picLocks noChangeAspect="1"/>
          </p:cNvPicPr>
          <p:nvPr/>
        </p:nvPicPr>
        <p:blipFill>
          <a:blip r:embed="rId4" cstate="print"/>
          <a:srcRect/>
          <a:stretch>
            <a:fillRect/>
          </a:stretch>
        </p:blipFill>
        <p:spPr bwMode="auto">
          <a:xfrm>
            <a:off x="179512" y="5949280"/>
            <a:ext cx="752975" cy="756000"/>
          </a:xfrm>
          <a:prstGeom prst="rect">
            <a:avLst/>
          </a:prstGeom>
          <a:noFill/>
          <a:ln w="9525">
            <a:noFill/>
            <a:miter lim="800000"/>
            <a:headEnd/>
            <a:tailEnd/>
          </a:ln>
        </p:spPr>
      </p:pic>
      <p:pic>
        <p:nvPicPr>
          <p:cNvPr id="14" name="Grafik 13" descr="logo_rgb_klein_200dpi.jpg"/>
          <p:cNvPicPr>
            <a:picLocks noChangeAspect="1"/>
          </p:cNvPicPr>
          <p:nvPr/>
        </p:nvPicPr>
        <p:blipFill>
          <a:blip r:embed="rId5" cstate="print"/>
          <a:srcRect l="5973" t="10406" r="3971" b="6006"/>
          <a:stretch>
            <a:fillRect/>
          </a:stretch>
        </p:blipFill>
        <p:spPr>
          <a:xfrm>
            <a:off x="971600" y="5877272"/>
            <a:ext cx="2131582" cy="900000"/>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E4700C-E147-4945-91A4-DB0BF4005A72}" type="datetimeFigureOut">
              <a:rPr lang="de-DE"/>
              <a:pPr>
                <a:defRPr/>
              </a:pPr>
              <a:t>19.11.2013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C4461F-3E31-48CE-9149-397E7E843511}" type="slidenum">
              <a:rPr lang="de-DE"/>
              <a:pPr>
                <a:defRPr/>
              </a:pPr>
              <a:t>‹Nr.›</a:t>
            </a:fld>
            <a:endParaRPr lang="de-DE"/>
          </a:p>
        </p:txBody>
      </p:sp>
      <p:grpSp>
        <p:nvGrpSpPr>
          <p:cNvPr id="2" name="Gruppieren 11"/>
          <p:cNvGrpSpPr/>
          <p:nvPr/>
        </p:nvGrpSpPr>
        <p:grpSpPr>
          <a:xfrm>
            <a:off x="0" y="857232"/>
            <a:ext cx="8642400" cy="6000768"/>
            <a:chOff x="0" y="1214422"/>
            <a:chExt cx="8642400" cy="5643578"/>
          </a:xfrm>
          <a:solidFill>
            <a:srgbClr val="DEE7EC"/>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latin typeface="+mn-lt"/>
                <a:cs typeface="+mn-cs"/>
              </a:endParaRPr>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latin typeface="+mn-lt"/>
                <a:cs typeface="+mn-cs"/>
              </a:endParaRPr>
            </a:p>
          </p:txBody>
        </p:sp>
      </p:grpSp>
      <p:pic>
        <p:nvPicPr>
          <p:cNvPr id="4103" name="Grafik 12" descr="TU_Logo.gif"/>
          <p:cNvPicPr>
            <a:picLocks noChangeAspect="1"/>
          </p:cNvPicPr>
          <p:nvPr/>
        </p:nvPicPr>
        <p:blipFill>
          <a:blip r:embed="rId4" cstate="print"/>
          <a:srcRect/>
          <a:stretch>
            <a:fillRect/>
          </a:stretch>
        </p:blipFill>
        <p:spPr bwMode="auto">
          <a:xfrm>
            <a:off x="179512" y="44624"/>
            <a:ext cx="717121" cy="720000"/>
          </a:xfrm>
          <a:prstGeom prst="rect">
            <a:avLst/>
          </a:prstGeom>
          <a:noFill/>
          <a:ln w="9525">
            <a:noFill/>
            <a:miter lim="800000"/>
            <a:headEnd/>
            <a:tailEnd/>
          </a:ln>
        </p:spPr>
      </p:pic>
      <p:pic>
        <p:nvPicPr>
          <p:cNvPr id="12" name="Grafik 11" descr="logo_rgb_klein_200dpi.jpg"/>
          <p:cNvPicPr>
            <a:picLocks noChangeAspect="1"/>
          </p:cNvPicPr>
          <p:nvPr/>
        </p:nvPicPr>
        <p:blipFill>
          <a:blip r:embed="rId5" cstate="print"/>
          <a:srcRect l="5973" t="10406" r="3971" b="6006"/>
          <a:stretch>
            <a:fillRect/>
          </a:stretch>
        </p:blipFill>
        <p:spPr>
          <a:xfrm>
            <a:off x="928252" y="26634"/>
            <a:ext cx="1875793" cy="792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bwMode="auto">
          <a:xfrm>
            <a:off x="1643063" y="2928938"/>
            <a:ext cx="6143625" cy="1255712"/>
          </a:xfrm>
          <a:noFill/>
          <a:ln>
            <a:miter lim="800000"/>
            <a:headEnd/>
            <a:tailEnd/>
          </a:ln>
        </p:spPr>
        <p:txBody>
          <a:bodyPr vert="horz" wrap="square" lIns="91440" tIns="45720" rIns="91440" bIns="45720" numCol="1" anchor="t" anchorCtr="0" compatLnSpc="1">
            <a:prstTxWarp prst="textNoShape">
              <a:avLst/>
            </a:prstTxWarp>
          </a:bodyPr>
          <a:lstStyle/>
          <a:p>
            <a:r>
              <a:rPr lang="en-GB" dirty="0"/>
              <a:t>Gender in the Culture of Technological Sciences</a:t>
            </a:r>
            <a:endParaRPr lang="de-AT" dirty="0"/>
          </a:p>
        </p:txBody>
      </p:sp>
      <p:sp>
        <p:nvSpPr>
          <p:cNvPr id="11267" name="Untertitel 2"/>
          <p:cNvSpPr>
            <a:spLocks noGrp="1"/>
          </p:cNvSpPr>
          <p:nvPr>
            <p:ph type="subTitle" idx="1"/>
          </p:nvPr>
        </p:nvSpPr>
        <p:spPr bwMode="auto">
          <a:xfrm>
            <a:off x="1643063" y="4500563"/>
            <a:ext cx="6215062" cy="928687"/>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Brigitte </a:t>
            </a:r>
            <a:r>
              <a:rPr lang="de-DE" dirty="0" err="1" smtClean="0"/>
              <a:t>Ratzer</a:t>
            </a:r>
            <a:r>
              <a:rPr lang="de-DE" dirty="0" smtClean="0"/>
              <a:t> </a:t>
            </a:r>
          </a:p>
          <a:p>
            <a:r>
              <a:rPr lang="de-DE" dirty="0" smtClean="0"/>
              <a:t>Center </a:t>
            </a:r>
            <a:r>
              <a:rPr lang="de-DE" dirty="0" err="1" smtClean="0"/>
              <a:t>for</a:t>
            </a:r>
            <a:r>
              <a:rPr lang="de-DE" dirty="0" smtClean="0"/>
              <a:t> Promotion </a:t>
            </a:r>
            <a:r>
              <a:rPr lang="de-DE" dirty="0" err="1" smtClean="0"/>
              <a:t>of</a:t>
            </a:r>
            <a:r>
              <a:rPr lang="de-DE" dirty="0" smtClean="0"/>
              <a:t> Women </a:t>
            </a:r>
            <a:r>
              <a:rPr lang="de-DE" dirty="0" err="1" smtClean="0"/>
              <a:t>and</a:t>
            </a:r>
            <a:r>
              <a:rPr lang="de-DE" dirty="0" smtClean="0"/>
              <a:t> Gender Studies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smtClean="0"/>
              <a:t>Working </a:t>
            </a:r>
            <a:r>
              <a:rPr lang="de-AT" dirty="0" err="1" smtClean="0"/>
              <a:t>Cultures</a:t>
            </a:r>
            <a:r>
              <a:rPr lang="de-AT" dirty="0" smtClean="0"/>
              <a:t> in Technological </a:t>
            </a:r>
            <a:r>
              <a:rPr lang="de-AT" dirty="0" err="1" smtClean="0"/>
              <a:t>Sciences</a:t>
            </a:r>
            <a:endParaRPr lang="de-AT" dirty="0"/>
          </a:p>
        </p:txBody>
      </p:sp>
      <p:sp>
        <p:nvSpPr>
          <p:cNvPr id="6" name="Inhaltsplatzhalter 5"/>
          <p:cNvSpPr>
            <a:spLocks noGrp="1"/>
          </p:cNvSpPr>
          <p:nvPr>
            <p:ph idx="1"/>
          </p:nvPr>
        </p:nvSpPr>
        <p:spPr/>
        <p:txBody>
          <a:bodyPr/>
          <a:lstStyle/>
          <a:p>
            <a:pPr>
              <a:spcBef>
                <a:spcPts val="600"/>
              </a:spcBef>
              <a:spcAft>
                <a:spcPts val="1200"/>
              </a:spcAft>
            </a:pPr>
            <a:r>
              <a:rPr lang="en-US" dirty="0" smtClean="0"/>
              <a:t> 	</a:t>
            </a:r>
          </a:p>
          <a:p>
            <a:pPr>
              <a:spcBef>
                <a:spcPts val="600"/>
              </a:spcBef>
              <a:spcAft>
                <a:spcPts val="1200"/>
              </a:spcAft>
            </a:pPr>
            <a:r>
              <a:rPr lang="en-US" dirty="0" smtClean="0"/>
              <a:t>	“… we </a:t>
            </a:r>
            <a:r>
              <a:rPr lang="en-US" dirty="0"/>
              <a:t>need to address the broader questions of whether and in what </a:t>
            </a:r>
            <a:r>
              <a:rPr lang="en-US" dirty="0" smtClean="0"/>
              <a:t>way </a:t>
            </a:r>
            <a:r>
              <a:rPr lang="en-US" dirty="0" err="1" smtClean="0"/>
              <a:t>technoscience</a:t>
            </a:r>
            <a:r>
              <a:rPr lang="en-US" dirty="0" smtClean="0"/>
              <a:t> </a:t>
            </a:r>
            <a:r>
              <a:rPr lang="en-US" dirty="0"/>
              <a:t>and its institutions can be reshaped to </a:t>
            </a:r>
            <a:r>
              <a:rPr lang="en-US" dirty="0" smtClean="0"/>
              <a:t>accommodate </a:t>
            </a:r>
            <a:r>
              <a:rPr lang="en-US" dirty="0"/>
              <a:t>women. Such </a:t>
            </a:r>
            <a:r>
              <a:rPr lang="en-US" dirty="0" smtClean="0"/>
              <a:t>critiques emphasize </a:t>
            </a:r>
            <a:r>
              <a:rPr lang="en-US" dirty="0"/>
              <a:t>that, in addition to gender structures and stereotyping, engrained cultures </a:t>
            </a:r>
            <a:r>
              <a:rPr lang="en-US" dirty="0" smtClean="0"/>
              <a:t>of masculinity </a:t>
            </a:r>
            <a:r>
              <a:rPr lang="en-US" dirty="0"/>
              <a:t>are still ubiquitous within these industries, causing many young women </a:t>
            </a:r>
            <a:r>
              <a:rPr lang="en-US" dirty="0" smtClean="0"/>
              <a:t>to reject </a:t>
            </a:r>
            <a:r>
              <a:rPr lang="en-US" dirty="0"/>
              <a:t>careers and older women to leave the field</a:t>
            </a:r>
            <a:r>
              <a:rPr lang="en-US" dirty="0" smtClean="0"/>
              <a:t>.” </a:t>
            </a:r>
          </a:p>
          <a:p>
            <a:endParaRPr lang="en-US" dirty="0"/>
          </a:p>
          <a:p>
            <a:pPr algn="r">
              <a:spcBef>
                <a:spcPts val="0"/>
              </a:spcBef>
            </a:pPr>
            <a:r>
              <a:rPr lang="de-AT" sz="1800" dirty="0"/>
              <a:t>Judy </a:t>
            </a:r>
            <a:r>
              <a:rPr lang="de-AT" sz="1800" dirty="0" err="1"/>
              <a:t>Wajcman</a:t>
            </a:r>
            <a:r>
              <a:rPr lang="de-AT" sz="1800" dirty="0"/>
              <a:t>:</a:t>
            </a:r>
            <a:r>
              <a:rPr lang="en-US" sz="1800" dirty="0"/>
              <a:t> </a:t>
            </a:r>
            <a:r>
              <a:rPr lang="de-AT" sz="1800" dirty="0"/>
              <a:t>Feminist </a:t>
            </a:r>
            <a:r>
              <a:rPr lang="de-AT" sz="1800" dirty="0" err="1"/>
              <a:t>theories</a:t>
            </a:r>
            <a:r>
              <a:rPr lang="de-AT" sz="1800" dirty="0"/>
              <a:t> </a:t>
            </a:r>
            <a:r>
              <a:rPr lang="de-AT" sz="1800" dirty="0" err="1"/>
              <a:t>of</a:t>
            </a:r>
            <a:r>
              <a:rPr lang="de-AT" sz="1800" dirty="0"/>
              <a:t> </a:t>
            </a:r>
            <a:r>
              <a:rPr lang="de-AT" sz="1800" dirty="0" err="1"/>
              <a:t>technology</a:t>
            </a:r>
            <a:r>
              <a:rPr lang="de-AT" sz="1800" dirty="0"/>
              <a:t>. </a:t>
            </a:r>
          </a:p>
          <a:p>
            <a:pPr algn="r">
              <a:spcBef>
                <a:spcPts val="0"/>
              </a:spcBef>
            </a:pPr>
            <a:r>
              <a:rPr lang="en-US" sz="1800" dirty="0"/>
              <a:t>Cambridge Journal of Economics 2009</a:t>
            </a:r>
            <a:endParaRPr lang="de-AT" sz="1800" dirty="0"/>
          </a:p>
          <a:p>
            <a:endParaRPr lang="de-AT" dirty="0"/>
          </a:p>
        </p:txBody>
      </p:sp>
    </p:spTree>
    <p:extLst>
      <p:ext uri="{BB962C8B-B14F-4D97-AF65-F5344CB8AC3E}">
        <p14:creationId xmlns:p14="http://schemas.microsoft.com/office/powerpoint/2010/main" val="85990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smtClean="0"/>
              <a:t>What</a:t>
            </a:r>
            <a:r>
              <a:rPr lang="de-AT" dirty="0" smtClean="0"/>
              <a:t> </a:t>
            </a:r>
            <a:r>
              <a:rPr lang="de-AT" dirty="0" err="1" smtClean="0"/>
              <a:t>makes</a:t>
            </a:r>
            <a:r>
              <a:rPr lang="de-AT" dirty="0" smtClean="0"/>
              <a:t> </a:t>
            </a:r>
            <a:r>
              <a:rPr lang="de-AT" dirty="0" err="1" smtClean="0"/>
              <a:t>the</a:t>
            </a:r>
            <a:r>
              <a:rPr lang="de-AT" dirty="0" smtClean="0"/>
              <a:t> </a:t>
            </a:r>
            <a:r>
              <a:rPr lang="de-AT" dirty="0" err="1" smtClean="0"/>
              <a:t>difference</a:t>
            </a:r>
            <a:r>
              <a:rPr lang="de-AT" dirty="0" smtClean="0"/>
              <a:t>?</a:t>
            </a:r>
            <a:endParaRPr lang="de-AT" dirty="0"/>
          </a:p>
        </p:txBody>
      </p:sp>
      <p:sp>
        <p:nvSpPr>
          <p:cNvPr id="6" name="Inhaltsplatzhalter 5"/>
          <p:cNvSpPr>
            <a:spLocks noGrp="1"/>
          </p:cNvSpPr>
          <p:nvPr>
            <p:ph idx="1"/>
          </p:nvPr>
        </p:nvSpPr>
        <p:spPr/>
        <p:txBody>
          <a:bodyPr/>
          <a:lstStyle/>
          <a:p>
            <a:r>
              <a:rPr lang="de-AT" dirty="0" smtClean="0"/>
              <a:t>	</a:t>
            </a:r>
          </a:p>
          <a:p>
            <a:endParaRPr lang="de-AT" dirty="0" smtClean="0"/>
          </a:p>
          <a:p>
            <a:endParaRPr lang="de-AT" dirty="0" smtClean="0"/>
          </a:p>
          <a:p>
            <a:endParaRPr lang="de-AT" dirty="0" smtClean="0"/>
          </a:p>
          <a:p>
            <a:endParaRPr lang="de-AT" dirty="0" smtClean="0"/>
          </a:p>
          <a:p>
            <a:endParaRPr lang="de-AT" dirty="0" smtClean="0"/>
          </a:p>
          <a:p>
            <a:r>
              <a:rPr lang="de-AT" dirty="0" smtClean="0"/>
              <a:t>	</a:t>
            </a:r>
          </a:p>
        </p:txBody>
      </p:sp>
      <p:pic>
        <p:nvPicPr>
          <p:cNvPr id="20484" name="Picture 4" descr="http://www.phdcomics.com/comics/archive/phd0410s.gif"/>
          <p:cNvPicPr>
            <a:picLocks noChangeAspect="1" noChangeArrowheads="1"/>
          </p:cNvPicPr>
          <p:nvPr/>
        </p:nvPicPr>
        <p:blipFill>
          <a:blip r:embed="rId2" cstate="print"/>
          <a:srcRect/>
          <a:stretch>
            <a:fillRect/>
          </a:stretch>
        </p:blipFill>
        <p:spPr bwMode="auto">
          <a:xfrm>
            <a:off x="0" y="1628800"/>
            <a:ext cx="8570992" cy="3528392"/>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119025" y="1412776"/>
            <a:ext cx="8387492" cy="403244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605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smtClean="0"/>
              <a:t>Token </a:t>
            </a:r>
            <a:r>
              <a:rPr lang="de-AT" dirty="0" err="1" smtClean="0"/>
              <a:t>Effects</a:t>
            </a:r>
            <a:endParaRPr lang="de-AT" dirty="0"/>
          </a:p>
        </p:txBody>
      </p:sp>
      <p:pic>
        <p:nvPicPr>
          <p:cNvPr id="7" name="Picture 4" descr="9_Saison_2008__33_.jpg"/>
          <p:cNvPicPr>
            <a:picLocks noGrp="1" noChangeAspect="1" noChangeArrowheads="1"/>
          </p:cNvPicPr>
          <p:nvPr>
            <p:ph sz="half" idx="4294967295"/>
          </p:nvPr>
        </p:nvPicPr>
        <p:blipFill>
          <a:blip r:embed="rId2" cstate="print"/>
          <a:srcRect/>
          <a:stretch>
            <a:fillRect/>
          </a:stretch>
        </p:blipFill>
        <p:spPr bwMode="auto">
          <a:xfrm>
            <a:off x="1403648" y="1340768"/>
            <a:ext cx="6192688" cy="4646772"/>
          </a:xfrm>
          <a:prstGeom prst="roundRect">
            <a:avLst/>
          </a:prstGeom>
          <a:solidFill>
            <a:srgbClr val="FFFFFF">
              <a:shade val="85000"/>
            </a:srgbClr>
          </a:solidFill>
          <a:ln>
            <a:noFill/>
          </a:ln>
          <a:effectLst/>
        </p:spPr>
      </p:pic>
    </p:spTree>
    <p:extLst>
      <p:ext uri="{BB962C8B-B14F-4D97-AF65-F5344CB8AC3E}">
        <p14:creationId xmlns:p14="http://schemas.microsoft.com/office/powerpoint/2010/main" val="39226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smtClean="0"/>
              <a:t>Intersectionality</a:t>
            </a:r>
            <a:endParaRPr lang="de-AT" dirty="0"/>
          </a:p>
        </p:txBody>
      </p:sp>
      <p:pic>
        <p:nvPicPr>
          <p:cNvPr id="1026" name="Picture 2" descr="Zahlreiche TeilnehmerInnen diskutierten zum Thema Kulturelle Diversität und Geschlech ..."/>
          <p:cNvPicPr>
            <a:picLocks noChangeAspect="1" noChangeArrowheads="1"/>
          </p:cNvPicPr>
          <p:nvPr/>
        </p:nvPicPr>
        <p:blipFill rotWithShape="1">
          <a:blip r:embed="rId2">
            <a:extLst>
              <a:ext uri="{28A0092B-C50C-407E-A947-70E740481C1C}">
                <a14:useLocalDpi xmlns:a14="http://schemas.microsoft.com/office/drawing/2010/main" val="0"/>
              </a:ext>
            </a:extLst>
          </a:blip>
          <a:srcRect t="3997" b="3427"/>
          <a:stretch/>
        </p:blipFill>
        <p:spPr bwMode="auto">
          <a:xfrm>
            <a:off x="971600" y="1043709"/>
            <a:ext cx="6768752" cy="47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smtClean="0"/>
              <a:t>What</a:t>
            </a:r>
            <a:r>
              <a:rPr lang="de-AT" dirty="0" smtClean="0"/>
              <a:t> </a:t>
            </a:r>
            <a:r>
              <a:rPr lang="de-AT" dirty="0" err="1" smtClean="0"/>
              <a:t>can</a:t>
            </a:r>
            <a:r>
              <a:rPr lang="de-AT" dirty="0" smtClean="0"/>
              <a:t> </a:t>
            </a:r>
            <a:r>
              <a:rPr lang="de-AT" dirty="0" err="1" smtClean="0"/>
              <a:t>be</a:t>
            </a:r>
            <a:r>
              <a:rPr lang="de-AT" dirty="0" smtClean="0"/>
              <a:t> </a:t>
            </a:r>
            <a:r>
              <a:rPr lang="de-AT" dirty="0" err="1" smtClean="0"/>
              <a:t>done</a:t>
            </a:r>
            <a:r>
              <a:rPr lang="de-AT" dirty="0" smtClean="0"/>
              <a:t>?</a:t>
            </a:r>
            <a:endParaRPr lang="de-AT" dirty="0"/>
          </a:p>
        </p:txBody>
      </p:sp>
      <p:sp>
        <p:nvSpPr>
          <p:cNvPr id="6" name="Inhaltsplatzhalter 5"/>
          <p:cNvSpPr>
            <a:spLocks noGrp="1"/>
          </p:cNvSpPr>
          <p:nvPr>
            <p:ph idx="1"/>
          </p:nvPr>
        </p:nvSpPr>
        <p:spPr>
          <a:xfrm>
            <a:off x="683568" y="980728"/>
            <a:ext cx="7704856" cy="4536504"/>
          </a:xfrm>
        </p:spPr>
        <p:txBody>
          <a:bodyPr/>
          <a:lstStyle/>
          <a:p>
            <a:pPr>
              <a:spcAft>
                <a:spcPts val="1800"/>
              </a:spcAft>
              <a:buFont typeface="Wingdings" pitchFamily="2" charset="2"/>
              <a:buChar char="ü"/>
            </a:pPr>
            <a:r>
              <a:rPr lang="en-GB" dirty="0" smtClean="0"/>
              <a:t>gender quota</a:t>
            </a:r>
          </a:p>
          <a:p>
            <a:pPr>
              <a:spcAft>
                <a:spcPts val="1800"/>
              </a:spcAft>
              <a:buFont typeface="Wingdings" pitchFamily="2" charset="2"/>
              <a:buChar char="ü"/>
            </a:pPr>
            <a:r>
              <a:rPr lang="en-GB" dirty="0" smtClean="0"/>
              <a:t>see discourse on Gender and Excellence (in what way are selection procedures biased?)</a:t>
            </a:r>
          </a:p>
          <a:p>
            <a:pPr>
              <a:spcAft>
                <a:spcPts val="1800"/>
              </a:spcAft>
              <a:buFont typeface="Wingdings" pitchFamily="2" charset="2"/>
              <a:buChar char="ü"/>
            </a:pPr>
            <a:r>
              <a:rPr lang="en-GB" dirty="0" smtClean="0"/>
              <a:t>neutralize application procedures (anonymous applications)</a:t>
            </a:r>
          </a:p>
          <a:p>
            <a:pPr>
              <a:spcAft>
                <a:spcPts val="1800"/>
              </a:spcAft>
              <a:buFont typeface="Wingdings" pitchFamily="2" charset="2"/>
              <a:buChar char="ü"/>
            </a:pPr>
            <a:r>
              <a:rPr lang="de-AT" dirty="0" err="1"/>
              <a:t>f</a:t>
            </a:r>
            <a:r>
              <a:rPr lang="de-AT" dirty="0" err="1" smtClean="0"/>
              <a:t>amily</a:t>
            </a:r>
            <a:r>
              <a:rPr lang="de-AT" dirty="0" smtClean="0"/>
              <a:t> </a:t>
            </a:r>
            <a:r>
              <a:rPr lang="en-GB" dirty="0" smtClean="0"/>
              <a:t>friendly policies (part-time, </a:t>
            </a:r>
            <a:r>
              <a:rPr lang="en-GB" dirty="0" err="1" smtClean="0"/>
              <a:t>teleworking</a:t>
            </a:r>
            <a:r>
              <a:rPr lang="en-GB" dirty="0" smtClean="0"/>
              <a:t>, kindergarten, etc.)</a:t>
            </a:r>
          </a:p>
          <a:p>
            <a:pPr>
              <a:spcAft>
                <a:spcPts val="1800"/>
              </a:spcAft>
              <a:buFont typeface="Wingdings" pitchFamily="2" charset="2"/>
              <a:buChar char="ü"/>
            </a:pPr>
            <a:r>
              <a:rPr lang="en-GB" dirty="0" smtClean="0"/>
              <a:t>improve working conditions &amp; </a:t>
            </a:r>
            <a:r>
              <a:rPr lang="en-GB" dirty="0" smtClean="0"/>
              <a:t>climate</a:t>
            </a:r>
          </a:p>
          <a:p>
            <a:endParaRPr lang="en-GB" dirty="0"/>
          </a:p>
        </p:txBody>
      </p:sp>
    </p:spTree>
    <p:extLst>
      <p:ext uri="{BB962C8B-B14F-4D97-AF65-F5344CB8AC3E}">
        <p14:creationId xmlns:p14="http://schemas.microsoft.com/office/powerpoint/2010/main" val="2480444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solidFill>
                  <a:schemeClr val="bg1"/>
                </a:solidFill>
              </a:rPr>
              <a:t>Fix the Knowledge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smtClean="0"/>
              <a:t>What is Technology?</a:t>
            </a:r>
            <a:endParaRPr lang="en-GB" dirty="0"/>
          </a:p>
        </p:txBody>
      </p:sp>
      <p:sp>
        <p:nvSpPr>
          <p:cNvPr id="4" name="Inhaltsplatzhalter 3"/>
          <p:cNvSpPr>
            <a:spLocks noGrp="1"/>
          </p:cNvSpPr>
          <p:nvPr>
            <p:ph idx="1"/>
          </p:nvPr>
        </p:nvSpPr>
        <p:spPr>
          <a:xfrm>
            <a:off x="251520" y="1340768"/>
            <a:ext cx="8107264" cy="4824536"/>
          </a:xfrm>
        </p:spPr>
        <p:txBody>
          <a:bodyPr/>
          <a:lstStyle/>
          <a:p>
            <a:pPr>
              <a:buFont typeface="Wingdings" pitchFamily="2" charset="2"/>
              <a:buChar char="Ø"/>
            </a:pPr>
            <a:r>
              <a:rPr lang="de-AT" dirty="0" smtClean="0"/>
              <a:t>Technologies </a:t>
            </a:r>
            <a:r>
              <a:rPr lang="pt-BR" dirty="0" smtClean="0"/>
              <a:t>influence how people are going to work, communicate, travel, consume, and so forth over a very long time. </a:t>
            </a:r>
          </a:p>
          <a:p>
            <a:pPr>
              <a:buFont typeface="Wingdings" pitchFamily="2" charset="2"/>
              <a:buChar char="Ø"/>
            </a:pPr>
            <a:r>
              <a:rPr lang="pt-BR" dirty="0" smtClean="0"/>
              <a:t>Structures for technologies are chosen - consciously or unconsciously, deliberately or inadvertently.</a:t>
            </a:r>
          </a:p>
          <a:p>
            <a:pPr algn="r"/>
            <a:endParaRPr lang="pt-BR" sz="1600" dirty="0" smtClean="0"/>
          </a:p>
          <a:p>
            <a:pPr algn="r"/>
            <a:r>
              <a:rPr lang="pt-BR" sz="1600" dirty="0" smtClean="0"/>
              <a:t>Langdon Winner: Do artefacts have politics? </a:t>
            </a:r>
          </a:p>
          <a:p>
            <a:pPr algn="r"/>
            <a:r>
              <a:rPr lang="en-US" sz="1600" dirty="0" smtClean="0"/>
              <a:t>London: Open University Press, 1985</a:t>
            </a:r>
            <a:endParaRPr lang="pt-BR" sz="1600" dirty="0" smtClean="0"/>
          </a:p>
          <a:p>
            <a:pPr>
              <a:buFont typeface="Wingdings" pitchFamily="2" charset="2"/>
              <a:buChar char="Ø"/>
            </a:pPr>
            <a:endParaRPr lang="pt-BR" dirty="0" smtClean="0"/>
          </a:p>
          <a:p>
            <a:pPr algn="ctr"/>
            <a:r>
              <a:rPr lang="de-AT" b="1" dirty="0" smtClean="0"/>
              <a:t>A diverse </a:t>
            </a:r>
            <a:r>
              <a:rPr lang="de-AT" b="1" dirty="0" err="1" smtClean="0"/>
              <a:t>workforce</a:t>
            </a:r>
            <a:r>
              <a:rPr lang="de-AT" b="1" dirty="0" smtClean="0"/>
              <a:t> </a:t>
            </a:r>
            <a:r>
              <a:rPr lang="de-AT" b="1" dirty="0" err="1" smtClean="0"/>
              <a:t>is</a:t>
            </a:r>
            <a:r>
              <a:rPr lang="de-AT" b="1" dirty="0" smtClean="0"/>
              <a:t> </a:t>
            </a:r>
            <a:r>
              <a:rPr lang="de-AT" b="1" dirty="0" err="1" smtClean="0"/>
              <a:t>required</a:t>
            </a:r>
            <a:r>
              <a:rPr lang="de-AT" b="1" dirty="0" smtClean="0"/>
              <a:t> in order </a:t>
            </a:r>
            <a:r>
              <a:rPr lang="de-AT" b="1" dirty="0" err="1" smtClean="0"/>
              <a:t>to</a:t>
            </a:r>
            <a:r>
              <a:rPr lang="de-AT" b="1" dirty="0" smtClean="0"/>
              <a:t> </a:t>
            </a:r>
            <a:r>
              <a:rPr lang="de-AT" b="1" dirty="0" err="1" smtClean="0"/>
              <a:t>produce</a:t>
            </a:r>
            <a:r>
              <a:rPr lang="de-AT" b="1" dirty="0" smtClean="0"/>
              <a:t> </a:t>
            </a:r>
            <a:r>
              <a:rPr lang="de-AT" b="1" dirty="0" err="1" smtClean="0"/>
              <a:t>artefacts</a:t>
            </a:r>
            <a:r>
              <a:rPr lang="de-AT" b="1" dirty="0" smtClean="0"/>
              <a:t> </a:t>
            </a:r>
            <a:r>
              <a:rPr lang="de-AT" b="1" dirty="0" err="1" smtClean="0"/>
              <a:t>that</a:t>
            </a:r>
            <a:r>
              <a:rPr lang="de-AT" b="1" dirty="0" smtClean="0"/>
              <a:t> </a:t>
            </a:r>
            <a:r>
              <a:rPr lang="de-AT" b="1" dirty="0" err="1" smtClean="0"/>
              <a:t>include</a:t>
            </a:r>
            <a:r>
              <a:rPr lang="de-AT" b="1" dirty="0" smtClean="0"/>
              <a:t> diverse </a:t>
            </a:r>
            <a:r>
              <a:rPr lang="de-AT" b="1" dirty="0" err="1" smtClean="0"/>
              <a:t>ways</a:t>
            </a:r>
            <a:r>
              <a:rPr lang="de-AT" b="1" dirty="0" smtClean="0"/>
              <a:t> </a:t>
            </a:r>
            <a:r>
              <a:rPr lang="de-AT" b="1" dirty="0" err="1" smtClean="0"/>
              <a:t>of</a:t>
            </a:r>
            <a:r>
              <a:rPr lang="de-AT" b="1" dirty="0" smtClean="0"/>
              <a:t> </a:t>
            </a:r>
            <a:r>
              <a:rPr lang="de-AT" b="1" dirty="0" err="1" smtClean="0"/>
              <a:t>living</a:t>
            </a:r>
            <a:r>
              <a:rPr lang="de-AT" b="1" dirty="0" smtClean="0"/>
              <a:t>.</a:t>
            </a:r>
            <a:endParaRPr lang="pt-BR" b="1" dirty="0" smtClean="0"/>
          </a:p>
          <a:p>
            <a:pPr>
              <a:buFont typeface="Wingdings" pitchFamily="2" charset="2"/>
              <a:buChar char="Ø"/>
            </a:pPr>
            <a:endParaRPr lang="pt-BR"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en-GB" dirty="0" smtClean="0"/>
              <a:t>Curricula</a:t>
            </a:r>
            <a:endParaRPr lang="en-GB" dirty="0"/>
          </a:p>
        </p:txBody>
      </p:sp>
      <p:sp>
        <p:nvSpPr>
          <p:cNvPr id="6" name="Inhaltsplatzhalter 5"/>
          <p:cNvSpPr>
            <a:spLocks noGrp="1"/>
          </p:cNvSpPr>
          <p:nvPr>
            <p:ph idx="1"/>
          </p:nvPr>
        </p:nvSpPr>
        <p:spPr>
          <a:xfrm>
            <a:off x="251520" y="1268760"/>
            <a:ext cx="8107264" cy="4824536"/>
          </a:xfrm>
        </p:spPr>
        <p:txBody>
          <a:bodyPr/>
          <a:lstStyle/>
          <a:p>
            <a:pPr>
              <a:lnSpc>
                <a:spcPts val="3600"/>
              </a:lnSpc>
            </a:pPr>
            <a:r>
              <a:rPr lang="pt-BR" dirty="0" smtClean="0"/>
              <a:t>	Curricula of technical degree programms suggest what is “in” and “outside” the technical focus.</a:t>
            </a:r>
          </a:p>
          <a:p>
            <a:pPr lvl="2">
              <a:lnSpc>
                <a:spcPts val="3600"/>
              </a:lnSpc>
              <a:buFont typeface="Wingdings" pitchFamily="2" charset="2"/>
              <a:buChar char="Ø"/>
            </a:pPr>
            <a:r>
              <a:rPr lang="pt-BR" sz="2400" dirty="0" smtClean="0"/>
              <a:t>What about  </a:t>
            </a:r>
            <a:r>
              <a:rPr lang="en-GB" sz="2400" dirty="0" smtClean="0"/>
              <a:t>the environment, social impact, economical impact, health risks, history, responsibility of engineers?</a:t>
            </a:r>
          </a:p>
          <a:p>
            <a:pPr lvl="2">
              <a:buFont typeface="Wingdings" pitchFamily="2" charset="2"/>
              <a:buChar char="Ø"/>
            </a:pPr>
            <a:endParaRPr lang="pt-BR" dirty="0" smtClean="0"/>
          </a:p>
          <a:p>
            <a:pPr>
              <a:buFont typeface="Wingdings" pitchFamily="2" charset="2"/>
              <a:buChar char="Ø"/>
            </a:pPr>
            <a:endParaRPr lang="pt-BR" dirty="0" smtClean="0"/>
          </a:p>
          <a:p>
            <a:r>
              <a:rPr lang="pt-BR" dirty="0" smtClean="0"/>
              <a:t>	</a:t>
            </a:r>
          </a:p>
          <a:p>
            <a:pPr algn="ctr"/>
            <a:r>
              <a:rPr lang="pt-BR" b="1" dirty="0" smtClean="0"/>
              <a:t>Significantly more women enrole in interdisciplinary degree programms. </a:t>
            </a:r>
          </a:p>
          <a:p>
            <a:pPr algn="ctr"/>
            <a:r>
              <a:rPr lang="pt-BR" sz="1800" dirty="0" smtClean="0"/>
              <a:t>(WOMENG synthesis report 2005)</a:t>
            </a:r>
            <a:r>
              <a:rPr lang="pt-BR" b="1" dirty="0" smtClean="0"/>
              <a:t> </a:t>
            </a:r>
          </a:p>
          <a:p>
            <a:endParaRPr lang="pt-BR" dirty="0" smtClean="0"/>
          </a:p>
          <a:p>
            <a:endParaRPr lang="en-GB" dirty="0"/>
          </a:p>
        </p:txBody>
      </p:sp>
      <p:sp>
        <p:nvSpPr>
          <p:cNvPr id="7" name="Pfeil nach unten 6"/>
          <p:cNvSpPr/>
          <p:nvPr/>
        </p:nvSpPr>
        <p:spPr>
          <a:xfrm>
            <a:off x="3923928" y="4005064"/>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smtClean="0"/>
              <a:t>Gendered</a:t>
            </a:r>
            <a:r>
              <a:rPr lang="de-AT" dirty="0" smtClean="0"/>
              <a:t> </a:t>
            </a:r>
            <a:r>
              <a:rPr lang="de-AT" dirty="0" err="1" smtClean="0"/>
              <a:t>Innovations</a:t>
            </a:r>
            <a:endParaRPr lang="de-AT" dirty="0"/>
          </a:p>
        </p:txBody>
      </p:sp>
      <p:pic>
        <p:nvPicPr>
          <p:cNvPr id="1026" name="Picture 2"/>
          <p:cNvPicPr>
            <a:picLocks noChangeAspect="1" noChangeArrowheads="1"/>
          </p:cNvPicPr>
          <p:nvPr/>
        </p:nvPicPr>
        <p:blipFill>
          <a:blip r:embed="rId2" cstate="print"/>
          <a:srcRect l="8560" t="17595" r="9935" b="4916"/>
          <a:stretch>
            <a:fillRect/>
          </a:stretch>
        </p:blipFill>
        <p:spPr bwMode="auto">
          <a:xfrm>
            <a:off x="539552" y="1124744"/>
            <a:ext cx="7694355" cy="4572000"/>
          </a:xfrm>
          <a:prstGeom prst="rect">
            <a:avLst/>
          </a:prstGeom>
          <a:noFill/>
          <a:ln w="9525">
            <a:noFill/>
            <a:miter lim="800000"/>
            <a:headEnd/>
            <a:tailEnd/>
          </a:ln>
        </p:spPr>
      </p:pic>
    </p:spTree>
    <p:extLst>
      <p:ext uri="{BB962C8B-B14F-4D97-AF65-F5344CB8AC3E}">
        <p14:creationId xmlns:p14="http://schemas.microsoft.com/office/powerpoint/2010/main" val="107115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smtClean="0"/>
              <a:t>…</a:t>
            </a:r>
            <a:r>
              <a:rPr lang="de-AT" dirty="0" err="1" smtClean="0"/>
              <a:t>and</a:t>
            </a:r>
            <a:r>
              <a:rPr lang="de-AT" dirty="0" smtClean="0"/>
              <a:t> </a:t>
            </a:r>
            <a:r>
              <a:rPr lang="de-AT" dirty="0" err="1" smtClean="0"/>
              <a:t>what</a:t>
            </a:r>
            <a:r>
              <a:rPr lang="de-AT" dirty="0" smtClean="0"/>
              <a:t> </a:t>
            </a:r>
            <a:r>
              <a:rPr lang="de-AT" dirty="0" err="1" smtClean="0"/>
              <a:t>could</a:t>
            </a:r>
            <a:r>
              <a:rPr lang="de-AT" dirty="0" smtClean="0"/>
              <a:t> </a:t>
            </a:r>
            <a:r>
              <a:rPr lang="de-AT" dirty="0" err="1" smtClean="0"/>
              <a:t>be</a:t>
            </a:r>
            <a:r>
              <a:rPr lang="de-AT" dirty="0" smtClean="0"/>
              <a:t> </a:t>
            </a:r>
            <a:r>
              <a:rPr lang="de-AT" dirty="0" err="1" smtClean="0"/>
              <a:t>obstacles</a:t>
            </a:r>
            <a:r>
              <a:rPr lang="de-AT" dirty="0" smtClean="0"/>
              <a:t> </a:t>
            </a:r>
            <a:endParaRPr lang="de-AT" dirty="0"/>
          </a:p>
        </p:txBody>
      </p:sp>
      <p:sp>
        <p:nvSpPr>
          <p:cNvPr id="6" name="Inhaltsplatzhalter 5"/>
          <p:cNvSpPr>
            <a:spLocks noGrp="1"/>
          </p:cNvSpPr>
          <p:nvPr>
            <p:ph idx="1"/>
          </p:nvPr>
        </p:nvSpPr>
        <p:spPr>
          <a:xfrm>
            <a:off x="179512" y="1052737"/>
            <a:ext cx="7848872" cy="4824536"/>
          </a:xfrm>
        </p:spPr>
        <p:txBody>
          <a:bodyPr/>
          <a:lstStyle/>
          <a:p>
            <a:pPr>
              <a:lnSpc>
                <a:spcPts val="3600"/>
              </a:lnSpc>
              <a:spcAft>
                <a:spcPts val="1200"/>
              </a:spcAft>
              <a:buFont typeface="Wingdings" pitchFamily="2" charset="2"/>
              <a:buChar char="Ø"/>
            </a:pPr>
            <a:r>
              <a:rPr lang="de-AT" dirty="0" err="1" smtClean="0"/>
              <a:t>research</a:t>
            </a:r>
            <a:r>
              <a:rPr lang="de-AT" dirty="0" smtClean="0"/>
              <a:t> </a:t>
            </a:r>
            <a:r>
              <a:rPr lang="de-AT" dirty="0" err="1" smtClean="0"/>
              <a:t>and</a:t>
            </a:r>
            <a:r>
              <a:rPr lang="de-AT" dirty="0" smtClean="0"/>
              <a:t> </a:t>
            </a:r>
            <a:r>
              <a:rPr lang="de-AT" dirty="0" err="1" smtClean="0"/>
              <a:t>innovation</a:t>
            </a:r>
            <a:r>
              <a:rPr lang="de-AT" dirty="0" smtClean="0"/>
              <a:t> </a:t>
            </a:r>
            <a:r>
              <a:rPr lang="de-AT" dirty="0" err="1" smtClean="0"/>
              <a:t>funding</a:t>
            </a:r>
            <a:r>
              <a:rPr lang="de-AT" dirty="0" smtClean="0"/>
              <a:t> in Europe </a:t>
            </a:r>
            <a:r>
              <a:rPr lang="de-AT" dirty="0" err="1" smtClean="0"/>
              <a:t>is</a:t>
            </a:r>
            <a:r>
              <a:rPr lang="de-AT" dirty="0" smtClean="0"/>
              <a:t> </a:t>
            </a:r>
            <a:r>
              <a:rPr lang="de-AT" dirty="0" err="1" smtClean="0"/>
              <a:t>directly</a:t>
            </a:r>
            <a:r>
              <a:rPr lang="de-AT" dirty="0" smtClean="0"/>
              <a:t> </a:t>
            </a:r>
            <a:r>
              <a:rPr lang="de-AT" dirty="0" err="1" smtClean="0"/>
              <a:t>linked</a:t>
            </a:r>
            <a:r>
              <a:rPr lang="de-AT" dirty="0" smtClean="0"/>
              <a:t> </a:t>
            </a:r>
            <a:r>
              <a:rPr lang="de-AT" dirty="0" err="1" smtClean="0"/>
              <a:t>to</a:t>
            </a:r>
            <a:r>
              <a:rPr lang="de-AT" dirty="0" smtClean="0"/>
              <a:t> </a:t>
            </a:r>
            <a:r>
              <a:rPr lang="de-AT" dirty="0" err="1" smtClean="0"/>
              <a:t>economic</a:t>
            </a:r>
            <a:r>
              <a:rPr lang="de-AT" dirty="0" smtClean="0"/>
              <a:t> </a:t>
            </a:r>
            <a:r>
              <a:rPr lang="de-AT" dirty="0" err="1" smtClean="0"/>
              <a:t>interests</a:t>
            </a:r>
            <a:r>
              <a:rPr lang="de-AT" dirty="0" smtClean="0"/>
              <a:t> (</a:t>
            </a:r>
            <a:r>
              <a:rPr lang="de-AT" dirty="0" err="1" smtClean="0"/>
              <a:t>maximum</a:t>
            </a:r>
            <a:r>
              <a:rPr lang="de-AT" dirty="0" smtClean="0"/>
              <a:t> </a:t>
            </a:r>
            <a:r>
              <a:rPr lang="de-AT" dirty="0" err="1" smtClean="0"/>
              <a:t>profit</a:t>
            </a:r>
            <a:r>
              <a:rPr lang="de-AT" dirty="0" smtClean="0"/>
              <a:t>) </a:t>
            </a:r>
            <a:r>
              <a:rPr lang="de-AT" dirty="0" err="1" smtClean="0"/>
              <a:t>and</a:t>
            </a:r>
            <a:r>
              <a:rPr lang="de-AT" dirty="0" smtClean="0"/>
              <a:t> </a:t>
            </a:r>
            <a:r>
              <a:rPr lang="de-AT" dirty="0" err="1" smtClean="0"/>
              <a:t>the</a:t>
            </a:r>
            <a:r>
              <a:rPr lang="de-AT" dirty="0" smtClean="0"/>
              <a:t> international </a:t>
            </a:r>
            <a:r>
              <a:rPr lang="de-AT" dirty="0" err="1" smtClean="0"/>
              <a:t>competitiveness</a:t>
            </a:r>
            <a:r>
              <a:rPr lang="de-AT" dirty="0" smtClean="0"/>
              <a:t> </a:t>
            </a:r>
            <a:r>
              <a:rPr lang="de-AT" dirty="0" err="1" smtClean="0"/>
              <a:t>of</a:t>
            </a:r>
            <a:r>
              <a:rPr lang="de-AT" dirty="0" smtClean="0"/>
              <a:t> </a:t>
            </a:r>
            <a:r>
              <a:rPr lang="de-AT" dirty="0" err="1" smtClean="0"/>
              <a:t>the</a:t>
            </a:r>
            <a:r>
              <a:rPr lang="de-AT" dirty="0" smtClean="0"/>
              <a:t> European </a:t>
            </a:r>
            <a:r>
              <a:rPr lang="de-AT" dirty="0" err="1" smtClean="0"/>
              <a:t>economy</a:t>
            </a:r>
            <a:r>
              <a:rPr lang="de-AT" dirty="0" smtClean="0"/>
              <a:t>.</a:t>
            </a:r>
          </a:p>
          <a:p>
            <a:pPr>
              <a:lnSpc>
                <a:spcPts val="3600"/>
              </a:lnSpc>
              <a:spcAft>
                <a:spcPts val="1200"/>
              </a:spcAft>
              <a:buFont typeface="Wingdings" pitchFamily="2" charset="2"/>
              <a:buChar char="Ø"/>
            </a:pPr>
            <a:r>
              <a:rPr lang="de-AT" dirty="0" err="1" smtClean="0"/>
              <a:t>research</a:t>
            </a:r>
            <a:r>
              <a:rPr lang="de-AT" dirty="0" smtClean="0"/>
              <a:t> </a:t>
            </a:r>
            <a:r>
              <a:rPr lang="de-AT" dirty="0" err="1" smtClean="0"/>
              <a:t>funding</a:t>
            </a:r>
            <a:r>
              <a:rPr lang="de-AT" dirty="0" smtClean="0"/>
              <a:t> in </a:t>
            </a:r>
            <a:r>
              <a:rPr lang="de-AT" dirty="0" err="1" smtClean="0"/>
              <a:t>many</a:t>
            </a:r>
            <a:r>
              <a:rPr lang="de-AT" dirty="0" smtClean="0"/>
              <a:t> countries </a:t>
            </a:r>
            <a:r>
              <a:rPr lang="de-AT" dirty="0" err="1" smtClean="0"/>
              <a:t>is</a:t>
            </a:r>
            <a:r>
              <a:rPr lang="de-AT" dirty="0" smtClean="0"/>
              <a:t> </a:t>
            </a:r>
            <a:r>
              <a:rPr lang="de-AT" dirty="0" err="1" smtClean="0"/>
              <a:t>to</a:t>
            </a:r>
            <a:r>
              <a:rPr lang="de-AT" dirty="0" smtClean="0"/>
              <a:t> a large </a:t>
            </a:r>
            <a:r>
              <a:rPr lang="de-AT" dirty="0" err="1" smtClean="0"/>
              <a:t>extend</a:t>
            </a:r>
            <a:r>
              <a:rPr lang="de-AT" dirty="0" smtClean="0"/>
              <a:t> </a:t>
            </a:r>
            <a:r>
              <a:rPr lang="de-AT" dirty="0" err="1" smtClean="0"/>
              <a:t>financed</a:t>
            </a:r>
            <a:r>
              <a:rPr lang="de-AT" dirty="0" smtClean="0"/>
              <a:t> </a:t>
            </a:r>
            <a:r>
              <a:rPr lang="de-AT" dirty="0" err="1" smtClean="0"/>
              <a:t>by</a:t>
            </a:r>
            <a:r>
              <a:rPr lang="de-AT" dirty="0" smtClean="0"/>
              <a:t> </a:t>
            </a:r>
            <a:r>
              <a:rPr lang="de-AT" dirty="0" err="1" smtClean="0"/>
              <a:t>the</a:t>
            </a:r>
            <a:r>
              <a:rPr lang="de-AT" dirty="0" smtClean="0"/>
              <a:t> </a:t>
            </a:r>
            <a:r>
              <a:rPr lang="de-AT" dirty="0" err="1" smtClean="0"/>
              <a:t>military</a:t>
            </a:r>
            <a:r>
              <a:rPr lang="de-AT" dirty="0" smtClean="0"/>
              <a:t> </a:t>
            </a:r>
            <a:r>
              <a:rPr lang="de-AT" dirty="0" err="1" smtClean="0"/>
              <a:t>sector</a:t>
            </a:r>
            <a:r>
              <a:rPr lang="de-AT" dirty="0" smtClean="0"/>
              <a:t>.</a:t>
            </a:r>
          </a:p>
          <a:p>
            <a:pPr>
              <a:lnSpc>
                <a:spcPts val="3600"/>
              </a:lnSpc>
              <a:spcAft>
                <a:spcPts val="1200"/>
              </a:spcAft>
              <a:buFont typeface="Wingdings" pitchFamily="2" charset="2"/>
              <a:buChar char="Ø"/>
            </a:pPr>
            <a:r>
              <a:rPr lang="de-AT" dirty="0" err="1" smtClean="0"/>
              <a:t>the</a:t>
            </a:r>
            <a:r>
              <a:rPr lang="de-AT" dirty="0" smtClean="0"/>
              <a:t> </a:t>
            </a:r>
            <a:r>
              <a:rPr lang="de-AT" dirty="0" err="1" smtClean="0"/>
              <a:t>current</a:t>
            </a:r>
            <a:r>
              <a:rPr lang="de-AT" dirty="0" smtClean="0"/>
              <a:t> </a:t>
            </a:r>
            <a:r>
              <a:rPr lang="de-AT" dirty="0" err="1" smtClean="0"/>
              <a:t>research</a:t>
            </a:r>
            <a:r>
              <a:rPr lang="de-AT" dirty="0" smtClean="0"/>
              <a:t> </a:t>
            </a:r>
            <a:r>
              <a:rPr lang="de-AT" dirty="0" err="1" smtClean="0"/>
              <a:t>community</a:t>
            </a:r>
            <a:r>
              <a:rPr lang="de-AT" dirty="0" smtClean="0"/>
              <a:t> </a:t>
            </a:r>
            <a:r>
              <a:rPr lang="de-AT" dirty="0" err="1" smtClean="0"/>
              <a:t>is</a:t>
            </a:r>
            <a:r>
              <a:rPr lang="de-AT" dirty="0" smtClean="0"/>
              <a:t> </a:t>
            </a:r>
            <a:r>
              <a:rPr lang="de-AT" dirty="0" err="1" smtClean="0"/>
              <a:t>predominantly</a:t>
            </a:r>
            <a:r>
              <a:rPr lang="de-AT" dirty="0" smtClean="0"/>
              <a:t> </a:t>
            </a:r>
            <a:r>
              <a:rPr lang="de-AT" dirty="0" err="1" smtClean="0"/>
              <a:t>white</a:t>
            </a:r>
            <a:r>
              <a:rPr lang="de-AT" dirty="0" smtClean="0"/>
              <a:t>, male </a:t>
            </a:r>
            <a:r>
              <a:rPr lang="de-AT" dirty="0" err="1" smtClean="0"/>
              <a:t>and</a:t>
            </a:r>
            <a:r>
              <a:rPr lang="de-AT" dirty="0" smtClean="0"/>
              <a:t> </a:t>
            </a:r>
            <a:r>
              <a:rPr lang="de-AT" dirty="0" err="1" smtClean="0"/>
              <a:t>middle</a:t>
            </a:r>
            <a:r>
              <a:rPr lang="de-AT" dirty="0" smtClean="0"/>
              <a:t> </a:t>
            </a:r>
            <a:r>
              <a:rPr lang="de-AT" dirty="0" err="1" smtClean="0"/>
              <a:t>class</a:t>
            </a:r>
            <a:r>
              <a:rPr lang="de-AT" dirty="0" smtClean="0"/>
              <a:t>, </a:t>
            </a:r>
            <a:r>
              <a:rPr lang="de-AT" dirty="0" err="1" smtClean="0"/>
              <a:t>reflecting</a:t>
            </a:r>
            <a:r>
              <a:rPr lang="de-AT" dirty="0" smtClean="0"/>
              <a:t> </a:t>
            </a:r>
            <a:r>
              <a:rPr lang="de-AT" dirty="0" err="1" smtClean="0"/>
              <a:t>their</a:t>
            </a:r>
            <a:r>
              <a:rPr lang="de-AT" dirty="0" smtClean="0"/>
              <a:t> </a:t>
            </a:r>
            <a:r>
              <a:rPr lang="de-AT" dirty="0" err="1" smtClean="0"/>
              <a:t>interests</a:t>
            </a:r>
            <a:r>
              <a:rPr lang="de-AT" dirty="0" smtClean="0"/>
              <a:t> </a:t>
            </a:r>
            <a:r>
              <a:rPr lang="de-AT" dirty="0" err="1" smtClean="0"/>
              <a:t>and</a:t>
            </a:r>
            <a:r>
              <a:rPr lang="de-AT" dirty="0" smtClean="0"/>
              <a:t> </a:t>
            </a:r>
            <a:r>
              <a:rPr lang="de-AT" dirty="0" err="1" smtClean="0"/>
              <a:t>topics</a:t>
            </a:r>
            <a:r>
              <a:rPr lang="de-AT" dirty="0" smtClean="0"/>
              <a:t>. </a:t>
            </a:r>
          </a:p>
          <a:p>
            <a:endParaRPr lang="de-AT" dirty="0" smtClean="0"/>
          </a:p>
          <a:p>
            <a:endParaRPr lang="de-AT" dirty="0"/>
          </a:p>
        </p:txBody>
      </p:sp>
    </p:spTree>
    <p:extLst>
      <p:ext uri="{BB962C8B-B14F-4D97-AF65-F5344CB8AC3E}">
        <p14:creationId xmlns:p14="http://schemas.microsoft.com/office/powerpoint/2010/main" val="329699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fes-elmshorn.de/cms/images/stories/orientierung.jpg"/>
          <p:cNvPicPr>
            <a:picLocks noChangeAspect="1" noChangeArrowheads="1"/>
          </p:cNvPicPr>
          <p:nvPr/>
        </p:nvPicPr>
        <p:blipFill>
          <a:blip r:embed="rId2" cstate="print"/>
          <a:srcRect/>
          <a:stretch>
            <a:fillRect/>
          </a:stretch>
        </p:blipFill>
        <p:spPr bwMode="auto">
          <a:xfrm>
            <a:off x="5148064" y="1628800"/>
            <a:ext cx="3324225" cy="3743325"/>
          </a:xfrm>
          <a:prstGeom prst="rect">
            <a:avLst/>
          </a:prstGeom>
          <a:noFill/>
        </p:spPr>
      </p:pic>
      <p:sp>
        <p:nvSpPr>
          <p:cNvPr id="4" name="Titel 3"/>
          <p:cNvSpPr>
            <a:spLocks noGrp="1"/>
          </p:cNvSpPr>
          <p:nvPr>
            <p:ph type="title"/>
          </p:nvPr>
        </p:nvSpPr>
        <p:spPr/>
        <p:txBody>
          <a:bodyPr/>
          <a:lstStyle/>
          <a:p>
            <a:pPr algn="ctr"/>
            <a:r>
              <a:rPr lang="de-AT" dirty="0" smtClean="0"/>
              <a:t>Agenda</a:t>
            </a:r>
            <a:endParaRPr lang="de-AT" dirty="0"/>
          </a:p>
        </p:txBody>
      </p:sp>
      <p:sp>
        <p:nvSpPr>
          <p:cNvPr id="5" name="Inhaltsplatzhalter 4"/>
          <p:cNvSpPr>
            <a:spLocks noGrp="1"/>
          </p:cNvSpPr>
          <p:nvPr>
            <p:ph idx="1"/>
          </p:nvPr>
        </p:nvSpPr>
        <p:spPr>
          <a:xfrm>
            <a:off x="179512" y="908720"/>
            <a:ext cx="5544616" cy="4824536"/>
          </a:xfrm>
        </p:spPr>
        <p:txBody>
          <a:bodyPr/>
          <a:lstStyle/>
          <a:p>
            <a:r>
              <a:rPr lang="en-GB" sz="1600" b="1" dirty="0"/>
              <a:t>Fix the number of Women</a:t>
            </a:r>
            <a:endParaRPr lang="de-AT" sz="1600" b="1" dirty="0"/>
          </a:p>
          <a:p>
            <a:r>
              <a:rPr lang="en-GB" sz="1600" dirty="0"/>
              <a:t>	</a:t>
            </a:r>
            <a:r>
              <a:rPr lang="de-AT" sz="1600" dirty="0" smtClean="0"/>
              <a:t>1. </a:t>
            </a:r>
            <a:r>
              <a:rPr lang="de-AT" sz="1600" dirty="0" err="1" smtClean="0"/>
              <a:t>What</a:t>
            </a:r>
            <a:r>
              <a:rPr lang="de-AT" sz="1600" dirty="0" smtClean="0"/>
              <a:t> </a:t>
            </a:r>
            <a:r>
              <a:rPr lang="de-AT" sz="1600" dirty="0" err="1" smtClean="0"/>
              <a:t>about</a:t>
            </a:r>
            <a:r>
              <a:rPr lang="de-AT" sz="1600" dirty="0" smtClean="0"/>
              <a:t> </a:t>
            </a:r>
            <a:r>
              <a:rPr lang="de-AT" sz="1600" dirty="0" err="1" smtClean="0"/>
              <a:t>women</a:t>
            </a:r>
            <a:r>
              <a:rPr lang="de-AT" sz="1600" dirty="0" smtClean="0"/>
              <a:t> in Technological </a:t>
            </a:r>
            <a:r>
              <a:rPr lang="de-AT" sz="1600" dirty="0" err="1" smtClean="0"/>
              <a:t>Sciences</a:t>
            </a:r>
            <a:r>
              <a:rPr lang="de-AT" sz="1600" dirty="0" smtClean="0"/>
              <a:t>?</a:t>
            </a:r>
          </a:p>
          <a:p>
            <a:r>
              <a:rPr lang="de-AT" sz="1600" dirty="0"/>
              <a:t>	</a:t>
            </a:r>
            <a:r>
              <a:rPr lang="de-AT" sz="1600" dirty="0" smtClean="0"/>
              <a:t>2. </a:t>
            </a:r>
            <a:r>
              <a:rPr lang="de-AT" sz="1600" dirty="0" err="1" smtClean="0"/>
              <a:t>Why</a:t>
            </a:r>
            <a:r>
              <a:rPr lang="de-AT" sz="1600" dirty="0" smtClean="0"/>
              <a:t> </a:t>
            </a:r>
            <a:r>
              <a:rPr lang="de-AT" sz="1600" dirty="0" err="1" smtClean="0"/>
              <a:t>are</a:t>
            </a:r>
            <a:r>
              <a:rPr lang="de-AT" sz="1600" dirty="0" smtClean="0"/>
              <a:t> </a:t>
            </a:r>
            <a:r>
              <a:rPr lang="de-AT" sz="1600" dirty="0" err="1" smtClean="0"/>
              <a:t>the</a:t>
            </a:r>
            <a:r>
              <a:rPr lang="de-AT" sz="1600" dirty="0" smtClean="0"/>
              <a:t> </a:t>
            </a:r>
            <a:r>
              <a:rPr lang="de-AT" sz="1600" dirty="0" err="1" smtClean="0"/>
              <a:t>problems</a:t>
            </a:r>
            <a:r>
              <a:rPr lang="de-AT" sz="1600" dirty="0" smtClean="0"/>
              <a:t> in </a:t>
            </a:r>
            <a:r>
              <a:rPr lang="de-AT" sz="1600" dirty="0" err="1" smtClean="0"/>
              <a:t>recruiting</a:t>
            </a:r>
            <a:r>
              <a:rPr lang="de-AT" sz="1600" dirty="0" smtClean="0"/>
              <a:t> </a:t>
            </a:r>
            <a:r>
              <a:rPr lang="de-AT" sz="1600" dirty="0" err="1" smtClean="0"/>
              <a:t>women</a:t>
            </a:r>
            <a:r>
              <a:rPr lang="de-AT" sz="1600" dirty="0" smtClean="0"/>
              <a:t> so persistent?</a:t>
            </a:r>
          </a:p>
          <a:p>
            <a:r>
              <a:rPr lang="de-AT" sz="1600" dirty="0"/>
              <a:t>	</a:t>
            </a:r>
            <a:r>
              <a:rPr lang="de-AT" sz="1600" dirty="0" smtClean="0"/>
              <a:t>3. </a:t>
            </a:r>
            <a:r>
              <a:rPr lang="de-AT" sz="1600" dirty="0" err="1" smtClean="0"/>
              <a:t>What</a:t>
            </a:r>
            <a:r>
              <a:rPr lang="de-AT" sz="1600" dirty="0" smtClean="0"/>
              <a:t> </a:t>
            </a:r>
            <a:r>
              <a:rPr lang="de-AT" sz="1600" dirty="0" err="1" smtClean="0"/>
              <a:t>ought</a:t>
            </a:r>
            <a:r>
              <a:rPr lang="de-AT" sz="1600" dirty="0" smtClean="0"/>
              <a:t> </a:t>
            </a:r>
            <a:r>
              <a:rPr lang="de-AT" sz="1600" dirty="0" err="1" smtClean="0"/>
              <a:t>to</a:t>
            </a:r>
            <a:r>
              <a:rPr lang="de-AT" sz="1600" dirty="0" smtClean="0"/>
              <a:t> </a:t>
            </a:r>
            <a:r>
              <a:rPr lang="de-AT" sz="1600" dirty="0" err="1" smtClean="0"/>
              <a:t>be</a:t>
            </a:r>
            <a:r>
              <a:rPr lang="de-AT" sz="1600" dirty="0" smtClean="0"/>
              <a:t> </a:t>
            </a:r>
            <a:r>
              <a:rPr lang="de-AT" sz="1600" dirty="0" err="1" smtClean="0"/>
              <a:t>done</a:t>
            </a:r>
            <a:r>
              <a:rPr lang="de-AT" sz="1600" dirty="0" smtClean="0"/>
              <a:t>?</a:t>
            </a:r>
            <a:endParaRPr lang="de-AT" sz="1600" dirty="0"/>
          </a:p>
          <a:p>
            <a:r>
              <a:rPr lang="en-GB" sz="1600" dirty="0"/>
              <a:t> </a:t>
            </a:r>
            <a:endParaRPr lang="de-AT" sz="1600" dirty="0"/>
          </a:p>
          <a:p>
            <a:r>
              <a:rPr lang="en-GB" sz="1600" b="1" dirty="0"/>
              <a:t>Fix the Institutions</a:t>
            </a:r>
            <a:endParaRPr lang="de-AT" sz="1600" b="1" dirty="0"/>
          </a:p>
          <a:p>
            <a:r>
              <a:rPr lang="en-GB" sz="1600" dirty="0"/>
              <a:t>	</a:t>
            </a:r>
            <a:r>
              <a:rPr lang="en-GB" sz="1600" dirty="0" smtClean="0"/>
              <a:t>4. Working cultures in Technological Sciences – what makes the difference?</a:t>
            </a:r>
          </a:p>
          <a:p>
            <a:r>
              <a:rPr lang="en-GB" sz="1600" dirty="0"/>
              <a:t>	</a:t>
            </a:r>
            <a:r>
              <a:rPr lang="en-GB" sz="1600" dirty="0" smtClean="0"/>
              <a:t>5. What measures seem appropriate? </a:t>
            </a:r>
          </a:p>
          <a:p>
            <a:r>
              <a:rPr lang="en-GB" sz="1600" dirty="0"/>
              <a:t> </a:t>
            </a:r>
            <a:endParaRPr lang="de-AT" sz="1600" dirty="0"/>
          </a:p>
          <a:p>
            <a:r>
              <a:rPr lang="en-GB" sz="1600" b="1" dirty="0"/>
              <a:t>Fix the Knowledge</a:t>
            </a:r>
            <a:endParaRPr lang="de-AT" sz="1600" b="1" dirty="0"/>
          </a:p>
          <a:p>
            <a:r>
              <a:rPr lang="en-GB" sz="2000" b="1" dirty="0" smtClean="0"/>
              <a:t>	</a:t>
            </a:r>
            <a:r>
              <a:rPr lang="en-GB" sz="1600" dirty="0" smtClean="0"/>
              <a:t>6.</a:t>
            </a:r>
            <a:r>
              <a:rPr lang="en-GB" sz="1600" b="1" dirty="0"/>
              <a:t> </a:t>
            </a:r>
            <a:r>
              <a:rPr lang="en-GB" sz="1600" dirty="0" smtClean="0"/>
              <a:t>What is Technology?</a:t>
            </a:r>
          </a:p>
          <a:p>
            <a:r>
              <a:rPr lang="en-GB" sz="1600" dirty="0" smtClean="0"/>
              <a:t>	7. Curricula – what must be done?</a:t>
            </a:r>
          </a:p>
          <a:p>
            <a:r>
              <a:rPr lang="en-GB" sz="1600" dirty="0"/>
              <a:t>	</a:t>
            </a:r>
            <a:r>
              <a:rPr lang="en-GB" sz="1600" dirty="0" smtClean="0"/>
              <a:t>8. Gendered Innovations?</a:t>
            </a:r>
          </a:p>
          <a:p>
            <a:r>
              <a:rPr lang="en-GB" sz="1600" dirty="0"/>
              <a:t>	</a:t>
            </a:r>
            <a:r>
              <a:rPr lang="en-GB" sz="1600" dirty="0" smtClean="0"/>
              <a:t>9. Some more Questions to be asked...</a:t>
            </a:r>
            <a:endParaRPr lang="de-AT" sz="1600" dirty="0"/>
          </a:p>
          <a:p>
            <a:endParaRPr lang="de-AT" dirty="0"/>
          </a:p>
        </p:txBody>
      </p:sp>
    </p:spTree>
    <p:extLst>
      <p:ext uri="{BB962C8B-B14F-4D97-AF65-F5344CB8AC3E}">
        <p14:creationId xmlns:p14="http://schemas.microsoft.com/office/powerpoint/2010/main" val="281745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smtClean="0"/>
              <a:t>What</a:t>
            </a:r>
            <a:r>
              <a:rPr lang="de-AT" dirty="0" smtClean="0"/>
              <a:t> </a:t>
            </a:r>
            <a:r>
              <a:rPr lang="de-AT" dirty="0" err="1" smtClean="0"/>
              <a:t>questions</a:t>
            </a:r>
            <a:r>
              <a:rPr lang="de-AT" dirty="0" smtClean="0"/>
              <a:t> </a:t>
            </a:r>
            <a:r>
              <a:rPr lang="de-AT" dirty="0" err="1" smtClean="0"/>
              <a:t>should</a:t>
            </a:r>
            <a:r>
              <a:rPr lang="de-AT" dirty="0" smtClean="0"/>
              <a:t> </a:t>
            </a:r>
            <a:r>
              <a:rPr lang="de-AT" dirty="0" err="1" smtClean="0"/>
              <a:t>we</a:t>
            </a:r>
            <a:r>
              <a:rPr lang="de-AT" dirty="0" smtClean="0"/>
              <a:t> </a:t>
            </a:r>
            <a:r>
              <a:rPr lang="de-AT" dirty="0" err="1" smtClean="0"/>
              <a:t>ask</a:t>
            </a:r>
            <a:r>
              <a:rPr lang="de-AT" dirty="0" smtClean="0"/>
              <a:t>? </a:t>
            </a:r>
            <a:endParaRPr lang="de-AT" dirty="0"/>
          </a:p>
        </p:txBody>
      </p:sp>
      <p:sp>
        <p:nvSpPr>
          <p:cNvPr id="6" name="Inhaltsplatzhalter 5"/>
          <p:cNvSpPr>
            <a:spLocks noGrp="1"/>
          </p:cNvSpPr>
          <p:nvPr>
            <p:ph idx="1"/>
          </p:nvPr>
        </p:nvSpPr>
        <p:spPr>
          <a:xfrm>
            <a:off x="251520" y="1052736"/>
            <a:ext cx="7632848" cy="4536504"/>
          </a:xfrm>
        </p:spPr>
        <p:txBody>
          <a:bodyPr/>
          <a:lstStyle/>
          <a:p>
            <a:pPr>
              <a:lnSpc>
                <a:spcPts val="3200"/>
              </a:lnSpc>
              <a:spcAft>
                <a:spcPts val="0"/>
              </a:spcAft>
              <a:buFont typeface="Arial" charset="0"/>
              <a:buChar char="•"/>
            </a:pPr>
            <a:r>
              <a:rPr lang="en-GB" dirty="0"/>
              <a:t>Does the product succeed in business ?</a:t>
            </a:r>
          </a:p>
          <a:p>
            <a:pPr>
              <a:lnSpc>
                <a:spcPts val="3200"/>
              </a:lnSpc>
              <a:spcAft>
                <a:spcPts val="0"/>
              </a:spcAft>
              <a:buFont typeface="Arial" charset="0"/>
              <a:buChar char="•"/>
            </a:pPr>
            <a:r>
              <a:rPr lang="en-GB" dirty="0"/>
              <a:t>Does the product meet ecological standards?</a:t>
            </a:r>
          </a:p>
          <a:p>
            <a:pPr>
              <a:lnSpc>
                <a:spcPts val="3200"/>
              </a:lnSpc>
              <a:spcAft>
                <a:spcPts val="0"/>
              </a:spcAft>
              <a:buFont typeface="Arial" charset="0"/>
              <a:buChar char="•"/>
            </a:pPr>
            <a:endParaRPr lang="en-GB" sz="300" dirty="0"/>
          </a:p>
          <a:p>
            <a:pPr>
              <a:lnSpc>
                <a:spcPts val="3200"/>
              </a:lnSpc>
              <a:spcAft>
                <a:spcPts val="0"/>
              </a:spcAft>
              <a:buFont typeface="Arial" charset="0"/>
              <a:buChar char="•"/>
            </a:pPr>
            <a:r>
              <a:rPr lang="en-GB" dirty="0"/>
              <a:t>User-orientation: for whom is this research </a:t>
            </a:r>
            <a:r>
              <a:rPr lang="en-GB" dirty="0" err="1"/>
              <a:t>benefical</a:t>
            </a:r>
            <a:r>
              <a:rPr lang="en-GB" dirty="0"/>
              <a:t> – who is/remains  excluded?</a:t>
            </a:r>
          </a:p>
          <a:p>
            <a:pPr>
              <a:lnSpc>
                <a:spcPts val="3200"/>
              </a:lnSpc>
              <a:spcAft>
                <a:spcPts val="0"/>
              </a:spcAft>
              <a:buFont typeface="Arial" charset="0"/>
              <a:buChar char="•"/>
            </a:pPr>
            <a:endParaRPr lang="en-GB" sz="300" dirty="0"/>
          </a:p>
          <a:p>
            <a:pPr>
              <a:lnSpc>
                <a:spcPts val="3200"/>
              </a:lnSpc>
              <a:spcAft>
                <a:spcPts val="0"/>
              </a:spcAft>
              <a:buFont typeface="Arial" charset="0"/>
              <a:buChar char="•"/>
            </a:pPr>
            <a:r>
              <a:rPr lang="en-GB" dirty="0"/>
              <a:t>Problem-orientation: In which world do we live? – What do we need?</a:t>
            </a:r>
          </a:p>
          <a:p>
            <a:pPr>
              <a:lnSpc>
                <a:spcPts val="3200"/>
              </a:lnSpc>
              <a:spcAft>
                <a:spcPts val="0"/>
              </a:spcAft>
              <a:buFont typeface="Arial" charset="0"/>
              <a:buChar char="•"/>
            </a:pPr>
            <a:endParaRPr lang="en-GB" sz="300" dirty="0"/>
          </a:p>
          <a:p>
            <a:pPr>
              <a:lnSpc>
                <a:spcPts val="3200"/>
              </a:lnSpc>
              <a:spcAft>
                <a:spcPts val="0"/>
              </a:spcAft>
              <a:buFont typeface="Arial" charset="0"/>
              <a:buChar char="•"/>
            </a:pPr>
            <a:r>
              <a:rPr lang="en-GB" dirty="0"/>
              <a:t>Design-orientation: In which world do we want to live? – What do we need therefore?</a:t>
            </a:r>
          </a:p>
          <a:p>
            <a:endParaRPr lang="en-GB" dirty="0"/>
          </a:p>
          <a:p>
            <a:endParaRPr lang="de-AT" dirty="0"/>
          </a:p>
        </p:txBody>
      </p:sp>
    </p:spTree>
    <p:extLst>
      <p:ext uri="{BB962C8B-B14F-4D97-AF65-F5344CB8AC3E}">
        <p14:creationId xmlns:p14="http://schemas.microsoft.com/office/powerpoint/2010/main" val="16813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The task ...</a:t>
            </a:r>
            <a:endParaRPr lang="en-GB" dirty="0"/>
          </a:p>
        </p:txBody>
      </p:sp>
      <p:pic>
        <p:nvPicPr>
          <p:cNvPr id="49154" name="Picture 2" descr="http://www.loquenz.de/bilder/changemanagement.png"/>
          <p:cNvPicPr>
            <a:picLocks noChangeAspect="1" noChangeArrowheads="1"/>
          </p:cNvPicPr>
          <p:nvPr/>
        </p:nvPicPr>
        <p:blipFill>
          <a:blip r:embed="rId2" cstate="print"/>
          <a:srcRect/>
          <a:stretch>
            <a:fillRect/>
          </a:stretch>
        </p:blipFill>
        <p:spPr bwMode="auto">
          <a:xfrm>
            <a:off x="422539" y="1700808"/>
            <a:ext cx="8137875" cy="41665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tegratedconsulting.at/fileadmin/user_upload/folder1/Cover-Abenteuer_Change_Management_3D_RGB_300dpi.jpg"/>
          <p:cNvPicPr>
            <a:picLocks noChangeAspect="1" noChangeArrowheads="1"/>
          </p:cNvPicPr>
          <p:nvPr/>
        </p:nvPicPr>
        <p:blipFill>
          <a:blip r:embed="rId2" cstate="print"/>
          <a:srcRect l="37651" t="23621" r="24073" b="26552"/>
          <a:stretch>
            <a:fillRect/>
          </a:stretch>
        </p:blipFill>
        <p:spPr bwMode="auto">
          <a:xfrm>
            <a:off x="1763688" y="836712"/>
            <a:ext cx="6003666" cy="5336592"/>
          </a:xfrm>
          <a:prstGeom prst="rect">
            <a:avLst/>
          </a:prstGeom>
          <a:noFill/>
        </p:spPr>
      </p:pic>
      <p:sp>
        <p:nvSpPr>
          <p:cNvPr id="5" name="Titel 4"/>
          <p:cNvSpPr>
            <a:spLocks noGrp="1"/>
          </p:cNvSpPr>
          <p:nvPr>
            <p:ph type="title"/>
          </p:nvPr>
        </p:nvSpPr>
        <p:spPr/>
        <p:txBody>
          <a:bodyPr/>
          <a:lstStyle/>
          <a:p>
            <a:pPr algn="ctr"/>
            <a:r>
              <a:rPr lang="en-GB" dirty="0" smtClean="0"/>
              <a:t>... </a:t>
            </a:r>
            <a:r>
              <a:rPr lang="en-GB" dirty="0" smtClean="0"/>
              <a:t>some current </a:t>
            </a:r>
            <a:r>
              <a:rPr lang="en-GB" dirty="0" smtClean="0"/>
              <a:t>efforts...</a:t>
            </a:r>
            <a:endParaRPr lang="en-GB" dirty="0"/>
          </a:p>
        </p:txBody>
      </p:sp>
      <p:sp>
        <p:nvSpPr>
          <p:cNvPr id="4" name="Textfeld 3"/>
          <p:cNvSpPr txBox="1"/>
          <p:nvPr/>
        </p:nvSpPr>
        <p:spPr>
          <a:xfrm>
            <a:off x="4644008" y="1844824"/>
            <a:ext cx="1944216" cy="523220"/>
          </a:xfrm>
          <a:prstGeom prst="rect">
            <a:avLst/>
          </a:prstGeom>
          <a:solidFill>
            <a:schemeClr val="bg1"/>
          </a:solidFill>
        </p:spPr>
        <p:txBody>
          <a:bodyPr wrap="square" rtlCol="0">
            <a:spAutoFit/>
          </a:bodyPr>
          <a:lstStyle/>
          <a:p>
            <a:r>
              <a:rPr lang="en-GB" sz="2800" dirty="0" smtClean="0"/>
              <a:t>Ahead!</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err="1" smtClean="0">
                <a:solidFill>
                  <a:schemeClr val="bg1"/>
                </a:solidFill>
              </a:rPr>
              <a:t>Thank</a:t>
            </a:r>
            <a:r>
              <a:rPr lang="de-AT" dirty="0" smtClean="0">
                <a:solidFill>
                  <a:schemeClr val="bg1"/>
                </a:solidFill>
              </a:rPr>
              <a:t> </a:t>
            </a:r>
            <a:r>
              <a:rPr lang="de-AT" dirty="0" err="1" smtClean="0">
                <a:solidFill>
                  <a:schemeClr val="bg1"/>
                </a:solidFill>
              </a:rPr>
              <a:t>you</a:t>
            </a:r>
            <a:r>
              <a:rPr lang="de-AT" dirty="0" smtClean="0">
                <a:solidFill>
                  <a:schemeClr val="bg1"/>
                </a:solidFill>
              </a:rPr>
              <a:t> </a:t>
            </a:r>
            <a:r>
              <a:rPr lang="de-AT" dirty="0" err="1" smtClean="0">
                <a:solidFill>
                  <a:schemeClr val="bg1"/>
                </a:solidFill>
              </a:rPr>
              <a:t>for</a:t>
            </a:r>
            <a:r>
              <a:rPr lang="de-AT" dirty="0" smtClean="0">
                <a:solidFill>
                  <a:schemeClr val="bg1"/>
                </a:solidFill>
              </a:rPr>
              <a:t> </a:t>
            </a:r>
            <a:r>
              <a:rPr lang="de-AT" dirty="0" err="1" smtClean="0">
                <a:solidFill>
                  <a:schemeClr val="bg1"/>
                </a:solidFill>
              </a:rPr>
              <a:t>your</a:t>
            </a:r>
            <a:r>
              <a:rPr lang="de-AT" dirty="0" smtClean="0">
                <a:solidFill>
                  <a:schemeClr val="bg1"/>
                </a:solidFill>
              </a:rPr>
              <a:t> </a:t>
            </a:r>
            <a:r>
              <a:rPr lang="de-AT" dirty="0" err="1" smtClean="0">
                <a:solidFill>
                  <a:schemeClr val="bg1"/>
                </a:solidFill>
              </a:rPr>
              <a:t>attention</a:t>
            </a:r>
            <a:r>
              <a:rPr lang="de-AT" dirty="0" smtClean="0">
                <a:solidFill>
                  <a:schemeClr val="bg1"/>
                </a:solidFill>
              </a:rPr>
              <a:t>!</a:t>
            </a:r>
            <a:endParaRPr lang="de-AT" dirty="0">
              <a:solidFill>
                <a:schemeClr val="bg1"/>
              </a:solidFill>
            </a:endParaRPr>
          </a:p>
        </p:txBody>
      </p:sp>
    </p:spTree>
    <p:extLst>
      <p:ext uri="{BB962C8B-B14F-4D97-AF65-F5344CB8AC3E}">
        <p14:creationId xmlns:p14="http://schemas.microsoft.com/office/powerpoint/2010/main" val="2053304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smtClean="0"/>
              <a:t>Engineering </a:t>
            </a:r>
            <a:r>
              <a:rPr lang="de-AT" dirty="0" err="1" smtClean="0"/>
              <a:t>Cultures</a:t>
            </a:r>
            <a:r>
              <a:rPr lang="de-AT" dirty="0"/>
              <a:t> </a:t>
            </a:r>
            <a:r>
              <a:rPr lang="de-AT" dirty="0" smtClean="0"/>
              <a:t>in Higher Education</a:t>
            </a:r>
            <a:endParaRPr lang="de-AT" dirty="0"/>
          </a:p>
        </p:txBody>
      </p:sp>
      <p:sp>
        <p:nvSpPr>
          <p:cNvPr id="6" name="Inhaltsplatzhalter 5"/>
          <p:cNvSpPr>
            <a:spLocks noGrp="1"/>
          </p:cNvSpPr>
          <p:nvPr>
            <p:ph idx="1"/>
          </p:nvPr>
        </p:nvSpPr>
        <p:spPr/>
        <p:txBody>
          <a:bodyPr/>
          <a:lstStyle/>
          <a:p>
            <a:r>
              <a:rPr lang="de-AT" dirty="0" err="1" smtClean="0"/>
              <a:t>Characterized</a:t>
            </a:r>
            <a:r>
              <a:rPr lang="de-AT" dirty="0" smtClean="0"/>
              <a:t> </a:t>
            </a:r>
            <a:r>
              <a:rPr lang="de-AT" dirty="0" err="1" smtClean="0"/>
              <a:t>by</a:t>
            </a:r>
            <a:r>
              <a:rPr lang="de-AT" dirty="0" smtClean="0"/>
              <a:t> </a:t>
            </a:r>
            <a:r>
              <a:rPr lang="de-AT" dirty="0"/>
              <a:t>Wendy </a:t>
            </a:r>
            <a:r>
              <a:rPr lang="de-AT" dirty="0" smtClean="0"/>
              <a:t>Faulkner</a:t>
            </a:r>
          </a:p>
          <a:p>
            <a:r>
              <a:rPr lang="en-US" dirty="0" smtClean="0"/>
              <a:t>“ …some </a:t>
            </a:r>
            <a:r>
              <a:rPr lang="en-US" dirty="0"/>
              <a:t>aspects of the association between </a:t>
            </a:r>
            <a:r>
              <a:rPr lang="en-US" dirty="0" smtClean="0"/>
              <a:t>masculinity </a:t>
            </a:r>
            <a:r>
              <a:rPr lang="en-US" dirty="0"/>
              <a:t>and technology—an association that operates largely at the level of the image </a:t>
            </a:r>
            <a:r>
              <a:rPr lang="en-US" dirty="0" smtClean="0"/>
              <a:t>technology </a:t>
            </a:r>
            <a:r>
              <a:rPr lang="en-US" dirty="0"/>
              <a:t>holds for outsiders, and that I argue contributes to the continued male dominance of many technological occupations</a:t>
            </a:r>
            <a:r>
              <a:rPr lang="en-US" dirty="0" smtClean="0"/>
              <a:t>.</a:t>
            </a:r>
          </a:p>
          <a:p>
            <a:endParaRPr lang="en-US" dirty="0"/>
          </a:p>
          <a:p>
            <a:r>
              <a:rPr lang="en-US" dirty="0"/>
              <a:t>This reveals a key feature of the </a:t>
            </a:r>
            <a:r>
              <a:rPr lang="en-US" dirty="0" smtClean="0"/>
              <a:t>people-technology </a:t>
            </a:r>
            <a:r>
              <a:rPr lang="en-US" dirty="0"/>
              <a:t>dichotomy, namely that it is assumed to be mutually exclusive. Yet, most women </a:t>
            </a:r>
            <a:r>
              <a:rPr lang="en-US" dirty="0" smtClean="0"/>
              <a:t>routinely </a:t>
            </a:r>
            <a:r>
              <a:rPr lang="en-US" dirty="0"/>
              <a:t>interact with people and technologies; some even develop strong emotional </a:t>
            </a:r>
            <a:r>
              <a:rPr lang="en-US" dirty="0" smtClean="0"/>
              <a:t>attachments </a:t>
            </a:r>
            <a:r>
              <a:rPr lang="en-US" dirty="0"/>
              <a:t>to artifacts they use a lot, be it a washing machine or a pager (Berg, 1997, </a:t>
            </a:r>
            <a:r>
              <a:rPr lang="en-US" dirty="0" err="1"/>
              <a:t>chs</a:t>
            </a:r>
            <a:r>
              <a:rPr lang="en-US" dirty="0"/>
              <a:t>. 4 and 5). </a:t>
            </a:r>
            <a:endParaRPr lang="de-A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sz="2400" dirty="0"/>
              <a:t>THE TECHNOLOGY QUESTION IN FEMINISM: A VIEW FROM FEMINIST TECHNOLOGY STUDIES</a:t>
            </a:r>
            <a:endParaRPr lang="de-AT" sz="2400" dirty="0"/>
          </a:p>
        </p:txBody>
      </p:sp>
      <p:sp>
        <p:nvSpPr>
          <p:cNvPr id="6" name="Inhaltsplatzhalter 5"/>
          <p:cNvSpPr>
            <a:spLocks noGrp="1"/>
          </p:cNvSpPr>
          <p:nvPr>
            <p:ph idx="1"/>
          </p:nvPr>
        </p:nvSpPr>
        <p:spPr/>
        <p:txBody>
          <a:bodyPr/>
          <a:lstStyle/>
          <a:p>
            <a:r>
              <a:rPr lang="en-US" dirty="0"/>
              <a:t>Of course, many of the ways of thinking and doing, which we stereotypically deem </a:t>
            </a:r>
            <a:r>
              <a:rPr lang="en-US" dirty="0" smtClean="0"/>
              <a:t>feminine</a:t>
            </a:r>
            <a:r>
              <a:rPr lang="en-US" dirty="0"/>
              <a:t>, are useful if not essential in technical work: linguistic abilities in computer </a:t>
            </a:r>
            <a:r>
              <a:rPr lang="en-US" dirty="0" smtClean="0"/>
              <a:t>programming</a:t>
            </a:r>
            <a:r>
              <a:rPr lang="en-US" dirty="0"/>
              <a:t>, for instance. And plenty of women now do jobs that are extremely technical, just as plenty of men are technically incompetent. In short, there are huge mismatches between the image and practice of technology with respect to gender. This crucial point is often missed. Yet I believe it obliges us to look more closely at the relationship between the continued male dominance of engineering and masculine images of technology, and at how these images are sustained.</a:t>
            </a:r>
            <a:endParaRPr lang="de-AT" dirty="0"/>
          </a:p>
        </p:txBody>
      </p:sp>
    </p:spTree>
    <p:extLst>
      <p:ext uri="{BB962C8B-B14F-4D97-AF65-F5344CB8AC3E}">
        <p14:creationId xmlns:p14="http://schemas.microsoft.com/office/powerpoint/2010/main" val="328941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smtClean="0">
                <a:solidFill>
                  <a:schemeClr val="bg1"/>
                </a:solidFill>
              </a:rPr>
              <a:t>Fix </a:t>
            </a:r>
            <a:r>
              <a:rPr lang="de-AT" dirty="0" err="1" smtClean="0">
                <a:solidFill>
                  <a:schemeClr val="bg1"/>
                </a:solidFill>
              </a:rPr>
              <a:t>the</a:t>
            </a:r>
            <a:r>
              <a:rPr lang="de-AT" dirty="0" smtClean="0">
                <a:solidFill>
                  <a:schemeClr val="bg1"/>
                </a:solidFill>
              </a:rPr>
              <a:t> </a:t>
            </a:r>
            <a:r>
              <a:rPr lang="de-AT" dirty="0" err="1" smtClean="0">
                <a:solidFill>
                  <a:schemeClr val="bg1"/>
                </a:solidFill>
              </a:rPr>
              <a:t>number</a:t>
            </a:r>
            <a:r>
              <a:rPr lang="de-AT" dirty="0" smtClean="0">
                <a:solidFill>
                  <a:schemeClr val="bg1"/>
                </a:solidFill>
              </a:rPr>
              <a:t> </a:t>
            </a:r>
            <a:r>
              <a:rPr lang="de-AT" dirty="0" err="1" smtClean="0">
                <a:solidFill>
                  <a:schemeClr val="bg1"/>
                </a:solidFill>
              </a:rPr>
              <a:t>of</a:t>
            </a:r>
            <a:r>
              <a:rPr lang="de-AT" dirty="0" smtClean="0">
                <a:solidFill>
                  <a:schemeClr val="bg1"/>
                </a:solidFill>
              </a:rPr>
              <a:t> Women</a:t>
            </a:r>
            <a:endParaRPr lang="de-AT" dirty="0">
              <a:solidFill>
                <a:schemeClr val="bg1"/>
              </a:solidFill>
            </a:endParaRPr>
          </a:p>
        </p:txBody>
      </p:sp>
    </p:spTree>
    <p:extLst>
      <p:ext uri="{BB962C8B-B14F-4D97-AF65-F5344CB8AC3E}">
        <p14:creationId xmlns:p14="http://schemas.microsoft.com/office/powerpoint/2010/main" val="335227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err="1"/>
              <a:t>Leaky</a:t>
            </a:r>
            <a:r>
              <a:rPr lang="de-AT" dirty="0"/>
              <a:t> Pipeline: an </a:t>
            </a:r>
            <a:r>
              <a:rPr lang="de-AT" dirty="0" err="1"/>
              <a:t>other</a:t>
            </a:r>
            <a:r>
              <a:rPr lang="de-AT" dirty="0"/>
              <a:t> </a:t>
            </a:r>
            <a:r>
              <a:rPr lang="de-AT" dirty="0" err="1"/>
              <a:t>shape</a:t>
            </a:r>
            <a:r>
              <a:rPr lang="de-AT" dirty="0"/>
              <a:t>…</a:t>
            </a:r>
            <a:br>
              <a:rPr lang="de-AT" dirty="0"/>
            </a:br>
            <a:endParaRPr lang="de-AT" dirty="0"/>
          </a:p>
        </p:txBody>
      </p:sp>
      <p:pic>
        <p:nvPicPr>
          <p:cNvPr id="1026" name="Picture 2" descr="Frauen/Männer-Anteil an der TU Wi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0" t="2575" r="1811" b="2873"/>
          <a:stretch/>
        </p:blipFill>
        <p:spPr bwMode="auto">
          <a:xfrm>
            <a:off x="4650377" y="1942011"/>
            <a:ext cx="3579223" cy="2246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572906" y="4653136"/>
            <a:ext cx="4147546" cy="369332"/>
          </a:xfrm>
          <a:prstGeom prst="rect">
            <a:avLst/>
          </a:prstGeom>
          <a:noFill/>
        </p:spPr>
        <p:txBody>
          <a:bodyPr wrap="none" rtlCol="0">
            <a:spAutoFit/>
          </a:bodyPr>
          <a:lstStyle/>
          <a:p>
            <a:r>
              <a:rPr lang="de-AT" dirty="0" smtClean="0"/>
              <a:t>Vienna University </a:t>
            </a:r>
            <a:r>
              <a:rPr lang="de-AT" dirty="0" err="1" smtClean="0"/>
              <a:t>of</a:t>
            </a:r>
            <a:r>
              <a:rPr lang="de-AT" dirty="0" smtClean="0"/>
              <a:t> Technology, 2010 </a:t>
            </a:r>
            <a:endParaRPr lang="de-AT" dirty="0"/>
          </a:p>
        </p:txBody>
      </p:sp>
      <p:sp>
        <p:nvSpPr>
          <p:cNvPr id="3" name="Textfeld 2"/>
          <p:cNvSpPr txBox="1"/>
          <p:nvPr/>
        </p:nvSpPr>
        <p:spPr>
          <a:xfrm>
            <a:off x="797955" y="4653136"/>
            <a:ext cx="2856423" cy="369332"/>
          </a:xfrm>
          <a:prstGeom prst="rect">
            <a:avLst/>
          </a:prstGeom>
          <a:noFill/>
        </p:spPr>
        <p:txBody>
          <a:bodyPr wrap="none" rtlCol="0">
            <a:spAutoFit/>
          </a:bodyPr>
          <a:lstStyle/>
          <a:p>
            <a:r>
              <a:rPr lang="de-AT" dirty="0" smtClean="0"/>
              <a:t>University </a:t>
            </a:r>
            <a:r>
              <a:rPr lang="de-AT" dirty="0" err="1" smtClean="0"/>
              <a:t>of</a:t>
            </a:r>
            <a:r>
              <a:rPr lang="de-AT" dirty="0" smtClean="0"/>
              <a:t> Vienna, 2011</a:t>
            </a:r>
            <a:endParaRPr lang="de-AT"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55" y="1844824"/>
            <a:ext cx="4043077" cy="212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smtClean="0"/>
              <a:t>… </a:t>
            </a:r>
            <a:r>
              <a:rPr lang="de-AT" dirty="0" err="1" smtClean="0"/>
              <a:t>caused</a:t>
            </a:r>
            <a:r>
              <a:rPr lang="de-AT" dirty="0" smtClean="0"/>
              <a:t> </a:t>
            </a:r>
            <a:r>
              <a:rPr lang="de-AT" dirty="0" err="1" smtClean="0"/>
              <a:t>by</a:t>
            </a:r>
            <a:r>
              <a:rPr lang="de-AT" dirty="0" smtClean="0"/>
              <a:t> fundamental narratives ….</a:t>
            </a:r>
            <a:endParaRPr lang="de-AT" dirty="0"/>
          </a:p>
        </p:txBody>
      </p:sp>
      <p:sp>
        <p:nvSpPr>
          <p:cNvPr id="6" name="Inhaltsplatzhalter 5"/>
          <p:cNvSpPr>
            <a:spLocks noGrp="1"/>
          </p:cNvSpPr>
          <p:nvPr>
            <p:ph idx="1"/>
          </p:nvPr>
        </p:nvSpPr>
        <p:spPr>
          <a:xfrm>
            <a:off x="179512" y="980728"/>
            <a:ext cx="8107264" cy="5040560"/>
          </a:xfrm>
        </p:spPr>
        <p:txBody>
          <a:bodyPr/>
          <a:lstStyle/>
          <a:p>
            <a:r>
              <a:rPr lang="en-US" dirty="0" smtClean="0"/>
              <a:t>	“</a:t>
            </a:r>
            <a:r>
              <a:rPr lang="en-US" sz="2200" dirty="0" smtClean="0"/>
              <a:t>Different childhood exposure to technology, the prevalence of different role models, different forms of schooling, and the extreme gender segregation of the job market…” </a:t>
            </a:r>
          </a:p>
          <a:p>
            <a:pPr algn="r"/>
            <a:endParaRPr lang="de-AT" sz="1400" dirty="0" smtClean="0"/>
          </a:p>
          <a:p>
            <a:pPr algn="r"/>
            <a:r>
              <a:rPr lang="de-AT" sz="1400" dirty="0" smtClean="0"/>
              <a:t>Judy </a:t>
            </a:r>
            <a:r>
              <a:rPr lang="de-AT" sz="1400" dirty="0" err="1" smtClean="0"/>
              <a:t>Wajcman</a:t>
            </a:r>
            <a:r>
              <a:rPr lang="de-AT" sz="1400" dirty="0" smtClean="0"/>
              <a:t>:</a:t>
            </a:r>
            <a:r>
              <a:rPr lang="en-US" sz="1400" dirty="0" smtClean="0"/>
              <a:t> </a:t>
            </a:r>
            <a:r>
              <a:rPr lang="de-AT" sz="1400" dirty="0" smtClean="0"/>
              <a:t>Feminist </a:t>
            </a:r>
            <a:r>
              <a:rPr lang="de-AT" sz="1400" dirty="0" err="1"/>
              <a:t>theories</a:t>
            </a:r>
            <a:r>
              <a:rPr lang="de-AT" sz="1400" dirty="0"/>
              <a:t> </a:t>
            </a:r>
            <a:r>
              <a:rPr lang="de-AT" sz="1400" dirty="0" err="1"/>
              <a:t>of</a:t>
            </a:r>
            <a:r>
              <a:rPr lang="de-AT" sz="1400" dirty="0"/>
              <a:t> </a:t>
            </a:r>
            <a:r>
              <a:rPr lang="de-AT" sz="1400" dirty="0" err="1" smtClean="0"/>
              <a:t>technology</a:t>
            </a:r>
            <a:r>
              <a:rPr lang="de-AT" sz="1400" dirty="0" smtClean="0"/>
              <a:t>. </a:t>
            </a:r>
          </a:p>
          <a:p>
            <a:pPr algn="r">
              <a:spcBef>
                <a:spcPts val="0"/>
              </a:spcBef>
            </a:pPr>
            <a:r>
              <a:rPr lang="en-US" sz="1400" dirty="0" smtClean="0"/>
              <a:t>Cambridge </a:t>
            </a:r>
            <a:r>
              <a:rPr lang="en-US" sz="1200" dirty="0" smtClean="0"/>
              <a:t>Journal </a:t>
            </a:r>
            <a:r>
              <a:rPr lang="en-US" sz="1200" dirty="0"/>
              <a:t>of Economics </a:t>
            </a:r>
            <a:r>
              <a:rPr lang="en-US" sz="1200" dirty="0" smtClean="0"/>
              <a:t>2009</a:t>
            </a:r>
            <a:endParaRPr lang="de-AT" sz="3200" dirty="0"/>
          </a:p>
        </p:txBody>
      </p:sp>
      <p:pic>
        <p:nvPicPr>
          <p:cNvPr id="1026" name="Picture 2" descr="http://www.engineered-to-work.com/vogelsang_media/Bilder/Azubis+im+Einsatz/Mechaniker+_+feilenmessen-width-500-height-37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20888"/>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umbs.dreamstime.com/z/woman-lost-technology-9789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924944"/>
            <a:ext cx="269663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autozeitung.de/sites/default/files/imagecache/mobile_gross/images/hauptbild/2013/03/Renault-Clio-Va-Va-Voom-Werbung-2013-Paris-Engla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4797152"/>
            <a:ext cx="239644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f-inheiden.de/wps/hungen_pics/intranet/pics_51/b/n/experte_technik_6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4293096"/>
            <a:ext cx="270199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9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de-AT" dirty="0" smtClean="0"/>
              <a:t>…</a:t>
            </a:r>
            <a:r>
              <a:rPr lang="de-AT" dirty="0" err="1" smtClean="0"/>
              <a:t>means</a:t>
            </a:r>
            <a:r>
              <a:rPr lang="de-AT" dirty="0" smtClean="0"/>
              <a:t> additional </a:t>
            </a:r>
            <a:r>
              <a:rPr lang="de-AT" dirty="0" err="1" smtClean="0"/>
              <a:t>tasks</a:t>
            </a:r>
            <a:r>
              <a:rPr lang="de-AT" dirty="0" smtClean="0"/>
              <a:t>.</a:t>
            </a:r>
            <a:endParaRPr lang="de-AT" dirty="0"/>
          </a:p>
        </p:txBody>
      </p:sp>
      <p:sp>
        <p:nvSpPr>
          <p:cNvPr id="9" name="Inhaltsplatzhalter 8"/>
          <p:cNvSpPr>
            <a:spLocks noGrp="1"/>
          </p:cNvSpPr>
          <p:nvPr>
            <p:ph idx="1"/>
          </p:nvPr>
        </p:nvSpPr>
        <p:spPr>
          <a:xfrm>
            <a:off x="179512" y="933845"/>
            <a:ext cx="3895739" cy="1944215"/>
          </a:xfrm>
        </p:spPr>
        <p:txBody>
          <a:bodyPr/>
          <a:lstStyle/>
          <a:p>
            <a:r>
              <a:rPr lang="de-AT" sz="2000" dirty="0" smtClean="0"/>
              <a:t>Girls Days</a:t>
            </a:r>
          </a:p>
          <a:p>
            <a:r>
              <a:rPr lang="de-AT" sz="2000" dirty="0" err="1" smtClean="0"/>
              <a:t>Role</a:t>
            </a:r>
            <a:r>
              <a:rPr lang="de-AT" sz="2000" dirty="0" smtClean="0"/>
              <a:t> Modells</a:t>
            </a:r>
          </a:p>
          <a:p>
            <a:r>
              <a:rPr lang="de-AT" sz="2000" dirty="0" smtClean="0"/>
              <a:t>Hands-on Workshops</a:t>
            </a:r>
          </a:p>
          <a:p>
            <a:r>
              <a:rPr lang="de-AT" sz="2000" dirty="0" err="1" smtClean="0"/>
              <a:t>Mentoring</a:t>
            </a:r>
            <a:endParaRPr lang="de-AT" sz="2000" dirty="0" smtClean="0"/>
          </a:p>
          <a:p>
            <a:r>
              <a:rPr lang="de-AT" sz="2000" dirty="0" smtClean="0"/>
              <a:t>Coaching</a:t>
            </a:r>
          </a:p>
        </p:txBody>
      </p:sp>
      <p:pic>
        <p:nvPicPr>
          <p:cNvPr id="2050" name="Picture 2" descr="Z:\E034\WIT\PR\Fotos_WIT\2009_WITFotos\20090423_Toechtertag\2009_04_23_ToechtertagTUWien_Chemieworksh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 y="3140968"/>
            <a:ext cx="4003251" cy="266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E034\WIT\PR\Fotos_WIT\2010_WITFotos\TechNIKE_SommerWorkshops2010\2010.07.15_technike_fernsteuerung\2010.07.15_technike_fernsteuerung-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4546" y="980728"/>
            <a:ext cx="378686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uwien.ac.at/typo3temp/pics/d4a31a90c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607" y="3717032"/>
            <a:ext cx="3786860" cy="2840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en-GB" dirty="0" smtClean="0"/>
              <a:t>The ”Hot </a:t>
            </a:r>
            <a:r>
              <a:rPr lang="en-GB" dirty="0" err="1" smtClean="0"/>
              <a:t>Potatoe</a:t>
            </a:r>
            <a:r>
              <a:rPr lang="en-GB" dirty="0" smtClean="0"/>
              <a:t>” Circle</a:t>
            </a:r>
            <a:endParaRPr lang="en-GB" dirty="0"/>
          </a:p>
        </p:txBody>
      </p:sp>
      <p:graphicFrame>
        <p:nvGraphicFramePr>
          <p:cNvPr id="7" name="Inhaltsplatzhalter 6"/>
          <p:cNvGraphicFramePr>
            <a:graphicFrameLocks noGrp="1"/>
          </p:cNvGraphicFramePr>
          <p:nvPr>
            <p:ph idx="1"/>
          </p:nvPr>
        </p:nvGraphicFramePr>
        <p:xfrm>
          <a:off x="179388" y="1052513"/>
          <a:ext cx="8107362"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6732240" y="3356992"/>
            <a:ext cx="889987" cy="646331"/>
          </a:xfrm>
          <a:prstGeom prst="rect">
            <a:avLst/>
          </a:prstGeom>
          <a:noFill/>
        </p:spPr>
        <p:txBody>
          <a:bodyPr wrap="none" rtlCol="0">
            <a:spAutoFit/>
          </a:bodyPr>
          <a:lstStyle/>
          <a:p>
            <a:pPr lvl="0"/>
            <a:r>
              <a:rPr lang="en-GB" dirty="0" smtClean="0"/>
              <a:t>School</a:t>
            </a:r>
          </a:p>
          <a:p>
            <a:endParaRPr lang="en-GB" dirty="0"/>
          </a:p>
        </p:txBody>
      </p:sp>
      <p:sp>
        <p:nvSpPr>
          <p:cNvPr id="6" name="Textfeld 5"/>
          <p:cNvSpPr txBox="1"/>
          <p:nvPr/>
        </p:nvSpPr>
        <p:spPr>
          <a:xfrm>
            <a:off x="6012160" y="1124744"/>
            <a:ext cx="1505540" cy="646331"/>
          </a:xfrm>
          <a:prstGeom prst="rect">
            <a:avLst/>
          </a:prstGeom>
          <a:noFill/>
        </p:spPr>
        <p:txBody>
          <a:bodyPr wrap="none" rtlCol="0">
            <a:spAutoFit/>
          </a:bodyPr>
          <a:lstStyle/>
          <a:p>
            <a:pPr lvl="0"/>
            <a:r>
              <a:rPr lang="en-GB" dirty="0" smtClean="0"/>
              <a:t>Kindergarten</a:t>
            </a:r>
          </a:p>
          <a:p>
            <a:endParaRPr lang="en-GB" dirty="0"/>
          </a:p>
        </p:txBody>
      </p:sp>
      <p:sp>
        <p:nvSpPr>
          <p:cNvPr id="8" name="Textfeld 7"/>
          <p:cNvSpPr txBox="1"/>
          <p:nvPr/>
        </p:nvSpPr>
        <p:spPr>
          <a:xfrm>
            <a:off x="1331640" y="1268760"/>
            <a:ext cx="979755" cy="369332"/>
          </a:xfrm>
          <a:prstGeom prst="rect">
            <a:avLst/>
          </a:prstGeom>
          <a:noFill/>
        </p:spPr>
        <p:txBody>
          <a:bodyPr wrap="none" rtlCol="0">
            <a:spAutoFit/>
          </a:bodyPr>
          <a:lstStyle/>
          <a:p>
            <a:pPr lvl="0"/>
            <a:r>
              <a:rPr lang="en-GB" dirty="0" smtClean="0"/>
              <a:t>Parents</a:t>
            </a:r>
            <a:endParaRPr lang="en-GB" dirty="0"/>
          </a:p>
        </p:txBody>
      </p:sp>
      <p:sp>
        <p:nvSpPr>
          <p:cNvPr id="9" name="Textfeld 8"/>
          <p:cNvSpPr txBox="1"/>
          <p:nvPr/>
        </p:nvSpPr>
        <p:spPr>
          <a:xfrm>
            <a:off x="683568" y="3356992"/>
            <a:ext cx="813043" cy="646331"/>
          </a:xfrm>
          <a:prstGeom prst="rect">
            <a:avLst/>
          </a:prstGeom>
          <a:noFill/>
        </p:spPr>
        <p:txBody>
          <a:bodyPr wrap="none" rtlCol="0">
            <a:spAutoFit/>
          </a:bodyPr>
          <a:lstStyle/>
          <a:p>
            <a:pPr lvl="0"/>
            <a:r>
              <a:rPr lang="en-GB" dirty="0" smtClean="0"/>
              <a:t>Media</a:t>
            </a:r>
          </a:p>
          <a:p>
            <a:endParaRPr lang="en-GB" dirty="0"/>
          </a:p>
        </p:txBody>
      </p:sp>
      <p:sp>
        <p:nvSpPr>
          <p:cNvPr id="10" name="Textfeld 9"/>
          <p:cNvSpPr txBox="1"/>
          <p:nvPr/>
        </p:nvSpPr>
        <p:spPr>
          <a:xfrm>
            <a:off x="2771800" y="6021288"/>
            <a:ext cx="941283" cy="646331"/>
          </a:xfrm>
          <a:prstGeom prst="rect">
            <a:avLst/>
          </a:prstGeom>
          <a:noFill/>
        </p:spPr>
        <p:txBody>
          <a:bodyPr wrap="none" rtlCol="0">
            <a:spAutoFit/>
          </a:bodyPr>
          <a:lstStyle/>
          <a:p>
            <a:pPr lvl="0"/>
            <a:r>
              <a:rPr lang="en-GB" dirty="0" smtClean="0"/>
              <a:t>Society</a:t>
            </a:r>
          </a:p>
          <a:p>
            <a:endParaRPr lang="en-GB" dirty="0"/>
          </a:p>
        </p:txBody>
      </p:sp>
      <p:sp>
        <p:nvSpPr>
          <p:cNvPr id="11" name="Textfeld 10"/>
          <p:cNvSpPr txBox="1"/>
          <p:nvPr/>
        </p:nvSpPr>
        <p:spPr>
          <a:xfrm>
            <a:off x="5796136" y="5517232"/>
            <a:ext cx="1197764" cy="369332"/>
          </a:xfrm>
          <a:prstGeom prst="rect">
            <a:avLst/>
          </a:prstGeom>
          <a:noFill/>
        </p:spPr>
        <p:txBody>
          <a:bodyPr wrap="none" rtlCol="0">
            <a:spAutoFit/>
          </a:bodyPr>
          <a:lstStyle/>
          <a:p>
            <a:r>
              <a:rPr lang="en-GB" dirty="0" smtClean="0"/>
              <a:t>University</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smtClean="0">
                <a:solidFill>
                  <a:schemeClr val="bg1"/>
                </a:solidFill>
              </a:rPr>
              <a:t>Fix </a:t>
            </a:r>
            <a:r>
              <a:rPr lang="de-AT" dirty="0" err="1" smtClean="0">
                <a:solidFill>
                  <a:schemeClr val="bg1"/>
                </a:solidFill>
              </a:rPr>
              <a:t>the</a:t>
            </a:r>
            <a:r>
              <a:rPr lang="de-AT" dirty="0" smtClean="0">
                <a:solidFill>
                  <a:schemeClr val="bg1"/>
                </a:solidFill>
              </a:rPr>
              <a:t> </a:t>
            </a:r>
            <a:r>
              <a:rPr lang="de-AT" dirty="0" err="1" smtClean="0">
                <a:solidFill>
                  <a:schemeClr val="bg1"/>
                </a:solidFill>
              </a:rPr>
              <a:t>Institutions</a:t>
            </a:r>
            <a:endParaRPr lang="de-AT" dirty="0">
              <a:solidFill>
                <a:schemeClr val="bg1"/>
              </a:solidFill>
            </a:endParaRPr>
          </a:p>
        </p:txBody>
      </p:sp>
    </p:spTree>
    <p:extLst>
      <p:ext uri="{BB962C8B-B14F-4D97-AF65-F5344CB8AC3E}">
        <p14:creationId xmlns:p14="http://schemas.microsoft.com/office/powerpoint/2010/main" val="7527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AT" dirty="0"/>
              <a:t>Working </a:t>
            </a:r>
            <a:r>
              <a:rPr lang="de-AT" dirty="0" err="1"/>
              <a:t>Cultures</a:t>
            </a:r>
            <a:r>
              <a:rPr lang="de-AT" dirty="0"/>
              <a:t> in Technological </a:t>
            </a:r>
            <a:r>
              <a:rPr lang="de-AT" dirty="0" err="1"/>
              <a:t>Sciences</a:t>
            </a:r>
            <a:endParaRPr lang="de-AT" dirty="0"/>
          </a:p>
        </p:txBody>
      </p:sp>
      <p:sp>
        <p:nvSpPr>
          <p:cNvPr id="6" name="Inhaltsplatzhalter 5"/>
          <p:cNvSpPr>
            <a:spLocks noGrp="1"/>
          </p:cNvSpPr>
          <p:nvPr>
            <p:ph idx="1"/>
          </p:nvPr>
        </p:nvSpPr>
        <p:spPr>
          <a:xfrm>
            <a:off x="179512" y="1052737"/>
            <a:ext cx="8280920" cy="4824536"/>
          </a:xfrm>
        </p:spPr>
        <p:txBody>
          <a:bodyPr/>
          <a:lstStyle/>
          <a:p>
            <a:r>
              <a:rPr lang="de-AT" dirty="0" smtClean="0"/>
              <a:t>	</a:t>
            </a:r>
            <a:r>
              <a:rPr lang="en-GB" dirty="0" smtClean="0"/>
              <a:t>Technological Sciences are different from other academic fields. Discrimination, bullying, long working hours &amp; old boys networks are the same, but in addition:</a:t>
            </a:r>
          </a:p>
          <a:p>
            <a:endParaRPr lang="en-GB" dirty="0" smtClean="0"/>
          </a:p>
          <a:p>
            <a:pPr>
              <a:buFont typeface="Wingdings" panose="05000000000000000000" pitchFamily="2" charset="2"/>
              <a:buChar char="Ø"/>
            </a:pPr>
            <a:r>
              <a:rPr lang="en-GB" dirty="0" smtClean="0"/>
              <a:t>Technicians are often emotionally reduced.</a:t>
            </a:r>
          </a:p>
          <a:p>
            <a:pPr>
              <a:buFont typeface="Wingdings" panose="05000000000000000000" pitchFamily="2" charset="2"/>
              <a:buChar char="Ø"/>
            </a:pPr>
            <a:r>
              <a:rPr lang="en-GB" dirty="0" smtClean="0"/>
              <a:t>Token-effects occur from the beginning.</a:t>
            </a:r>
          </a:p>
          <a:p>
            <a:pPr marL="0" indent="0"/>
            <a:endParaRPr lang="en-GB" dirty="0"/>
          </a:p>
          <a:p>
            <a:pPr marL="0" indent="0" algn="ctr"/>
            <a:endParaRPr lang="en-GB" b="1" dirty="0" smtClean="0"/>
          </a:p>
          <a:p>
            <a:pPr marL="0" indent="0" algn="ctr"/>
            <a:endParaRPr lang="en-GB" b="1" dirty="0" smtClean="0"/>
          </a:p>
          <a:p>
            <a:pPr marL="0" indent="0" algn="ctr"/>
            <a:r>
              <a:rPr lang="en-GB" b="1" dirty="0" smtClean="0"/>
              <a:t>Women are not there, because they don´t want to be there!</a:t>
            </a:r>
          </a:p>
          <a:p>
            <a:r>
              <a:rPr lang="en-GB" dirty="0" smtClean="0"/>
              <a:t>	</a:t>
            </a:r>
            <a:endParaRPr lang="en-GB" dirty="0"/>
          </a:p>
        </p:txBody>
      </p:sp>
      <p:sp>
        <p:nvSpPr>
          <p:cNvPr id="2" name="Pfeil nach unten 1"/>
          <p:cNvSpPr/>
          <p:nvPr/>
        </p:nvSpPr>
        <p:spPr>
          <a:xfrm>
            <a:off x="3851920" y="3789040"/>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3721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U_folien_plus_koo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mit weißem Rahmen und dunklem 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halt_weiß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TU_folien_plus_koologo</Template>
  <TotalTime>0</TotalTime>
  <Words>1148</Words>
  <Application>Microsoft Office PowerPoint</Application>
  <PresentationFormat>Bildschirmpräsentation (4:3)</PresentationFormat>
  <Paragraphs>137</Paragraphs>
  <Slides>25</Slides>
  <Notes>6</Notes>
  <HiddenSlides>0</HiddenSlides>
  <MMClips>0</MMClips>
  <ScaleCrop>false</ScaleCrop>
  <HeadingPairs>
    <vt:vector size="4" baseType="variant">
      <vt:variant>
        <vt:lpstr>Design</vt:lpstr>
      </vt:variant>
      <vt:variant>
        <vt:i4>6</vt:i4>
      </vt:variant>
      <vt:variant>
        <vt:lpstr>Folientitel</vt:lpstr>
      </vt:variant>
      <vt:variant>
        <vt:i4>25</vt:i4>
      </vt:variant>
    </vt:vector>
  </HeadingPairs>
  <TitlesOfParts>
    <vt:vector size="31" baseType="lpstr">
      <vt:lpstr>TU_folien_plus_koologo</vt:lpstr>
      <vt:lpstr>Titel mit weißem Rahmen und dunklem Logo</vt:lpstr>
      <vt:lpstr>Inhalt_blauer_Rahmen</vt:lpstr>
      <vt:lpstr>1_Inhalt_blauer_Rahmen</vt:lpstr>
      <vt:lpstr>2_Inhalt_blauer_Rahmen</vt:lpstr>
      <vt:lpstr>Inhalt_weißer_Rahmen</vt:lpstr>
      <vt:lpstr>Gender in the Culture of Technological Sciences</vt:lpstr>
      <vt:lpstr>Agenda</vt:lpstr>
      <vt:lpstr>Fix the number of Women</vt:lpstr>
      <vt:lpstr>Leaky Pipeline: an other shape… </vt:lpstr>
      <vt:lpstr>… caused by fundamental narratives ….</vt:lpstr>
      <vt:lpstr>…means additional tasks.</vt:lpstr>
      <vt:lpstr>The ”Hot Potatoe” Circle</vt:lpstr>
      <vt:lpstr>Fix the Institutions</vt:lpstr>
      <vt:lpstr>Working Cultures in Technological Sciences</vt:lpstr>
      <vt:lpstr>Working Cultures in Technological Sciences</vt:lpstr>
      <vt:lpstr>What makes the difference?</vt:lpstr>
      <vt:lpstr>Token Effects</vt:lpstr>
      <vt:lpstr>Intersectionality</vt:lpstr>
      <vt:lpstr>What can be done?</vt:lpstr>
      <vt:lpstr>Fix the Knowledge</vt:lpstr>
      <vt:lpstr>What is Technology?</vt:lpstr>
      <vt:lpstr>Curricula</vt:lpstr>
      <vt:lpstr>Gendered Innovations</vt:lpstr>
      <vt:lpstr>…and what could be obstacles </vt:lpstr>
      <vt:lpstr>What questions should we ask? </vt:lpstr>
      <vt:lpstr>The task ...</vt:lpstr>
      <vt:lpstr>... some current efforts...</vt:lpstr>
      <vt:lpstr>Thank you for your attention!</vt:lpstr>
      <vt:lpstr>Engineering Cultures in Higher Education</vt:lpstr>
      <vt:lpstr>THE TECHNOLOGY QUESTION IN FEMINISM: A VIEW FROM FEMINIST TECHNOLOGY STUDIES</vt:lpstr>
    </vt:vector>
  </TitlesOfParts>
  <Company>TU Wien - Campusversion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Ratzer</dc:creator>
  <cp:lastModifiedBy>Ratzer</cp:lastModifiedBy>
  <cp:revision>32</cp:revision>
  <cp:lastPrinted>2013-11-19T13:36:43Z</cp:lastPrinted>
  <dcterms:created xsi:type="dcterms:W3CDTF">2013-08-19T11:38:20Z</dcterms:created>
  <dcterms:modified xsi:type="dcterms:W3CDTF">2013-11-19T13:48:42Z</dcterms:modified>
</cp:coreProperties>
</file>