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67" r:id="rId4"/>
    <p:sldId id="264" r:id="rId5"/>
    <p:sldId id="258" r:id="rId6"/>
    <p:sldId id="257" r:id="rId7"/>
    <p:sldId id="259" r:id="rId8"/>
    <p:sldId id="260" r:id="rId9"/>
    <p:sldId id="265" r:id="rId10"/>
    <p:sldId id="261" r:id="rId11"/>
    <p:sldId id="266" r:id="rId12"/>
    <p:sldId id="262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rppscnr:Desktop:PRESENTAZIONI_SVEVA:R&amp;D_personnel_YB2013-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86026200873362"/>
          <c:y val="0.082089552238806"/>
          <c:w val="0.914847161572052"/>
          <c:h val="0.40298507462686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'Figure 2'!$E$10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rgbClr val="D568AF"/>
            </a:solidFill>
            <a:ln w="25400">
              <a:noFill/>
            </a:ln>
          </c:spPr>
          <c:invertIfNegative val="0"/>
          <c:cat>
            <c:strRef>
              <c:f>'Figure 2'!$D$11:$D$38</c:f>
              <c:strCache>
                <c:ptCount val="28"/>
                <c:pt idx="0">
                  <c:v>EU-27 (2)</c:v>
                </c:pt>
                <c:pt idx="1">
                  <c:v>Euro area (2)</c:v>
                </c:pt>
                <c:pt idx="2">
                  <c:v>Lithuania</c:v>
                </c:pt>
                <c:pt idx="3">
                  <c:v>Latvia</c:v>
                </c:pt>
                <c:pt idx="4">
                  <c:v>Bulgaria</c:v>
                </c:pt>
                <c:pt idx="5">
                  <c:v>Portugal</c:v>
                </c:pt>
                <c:pt idx="6">
                  <c:v>Romania</c:v>
                </c:pt>
                <c:pt idx="7">
                  <c:v>Slovakia (3)</c:v>
                </c:pt>
                <c:pt idx="8">
                  <c:v>Estonia</c:v>
                </c:pt>
                <c:pt idx="9">
                  <c:v>Spain</c:v>
                </c:pt>
                <c:pt idx="10">
                  <c:v>Poland</c:v>
                </c:pt>
                <c:pt idx="11">
                  <c:v>Cyprus</c:v>
                </c:pt>
                <c:pt idx="12">
                  <c:v>Italy</c:v>
                </c:pt>
                <c:pt idx="13">
                  <c:v>Slovenia</c:v>
                </c:pt>
                <c:pt idx="14">
                  <c:v>Ireland (2)</c:v>
                </c:pt>
                <c:pt idx="15">
                  <c:v>Greece (4)</c:v>
                </c:pt>
                <c:pt idx="16">
                  <c:v>Belgium</c:v>
                </c:pt>
                <c:pt idx="17">
                  <c:v>Hungary</c:v>
                </c:pt>
                <c:pt idx="18">
                  <c:v>Denmark</c:v>
                </c:pt>
                <c:pt idx="19">
                  <c:v>Sweden</c:v>
                </c:pt>
                <c:pt idx="20">
                  <c:v>Malta</c:v>
                </c:pt>
                <c:pt idx="21">
                  <c:v>Czech Republic (3)</c:v>
                </c:pt>
                <c:pt idx="22">
                  <c:v>Austria</c:v>
                </c:pt>
                <c:pt idx="23">
                  <c:v>Luxembourg</c:v>
                </c:pt>
                <c:pt idx="24">
                  <c:v>Germany</c:v>
                </c:pt>
                <c:pt idx="25">
                  <c:v>Croatia</c:v>
                </c:pt>
                <c:pt idx="26">
                  <c:v>Iceland</c:v>
                </c:pt>
                <c:pt idx="27">
                  <c:v>Turkey</c:v>
                </c:pt>
              </c:strCache>
            </c:strRef>
          </c:cat>
          <c:val>
            <c:numRef>
              <c:f>'Figure 2'!$E$11:$E$38</c:f>
              <c:numCache>
                <c:formatCode>0</c:formatCode>
                <c:ptCount val="28"/>
                <c:pt idx="0">
                  <c:v>30.2</c:v>
                </c:pt>
                <c:pt idx="1">
                  <c:v>28.4</c:v>
                </c:pt>
                <c:pt idx="2">
                  <c:v>50.4</c:v>
                </c:pt>
                <c:pt idx="3">
                  <c:v>50.3</c:v>
                </c:pt>
                <c:pt idx="4">
                  <c:v>48.4</c:v>
                </c:pt>
                <c:pt idx="5">
                  <c:v>45.6</c:v>
                </c:pt>
                <c:pt idx="6">
                  <c:v>44.8</c:v>
                </c:pt>
                <c:pt idx="7">
                  <c:v>42.0</c:v>
                </c:pt>
                <c:pt idx="8">
                  <c:v>41.6</c:v>
                </c:pt>
                <c:pt idx="9">
                  <c:v>38.5</c:v>
                </c:pt>
                <c:pt idx="10">
                  <c:v>38.2</c:v>
                </c:pt>
                <c:pt idx="11">
                  <c:v>37.5</c:v>
                </c:pt>
                <c:pt idx="12">
                  <c:v>34.2</c:v>
                </c:pt>
                <c:pt idx="13">
                  <c:v>33.7</c:v>
                </c:pt>
                <c:pt idx="14">
                  <c:v>32.4</c:v>
                </c:pt>
                <c:pt idx="15">
                  <c:v>31.7</c:v>
                </c:pt>
                <c:pt idx="16">
                  <c:v>31.6</c:v>
                </c:pt>
                <c:pt idx="17">
                  <c:v>30.4</c:v>
                </c:pt>
                <c:pt idx="18">
                  <c:v>30.1</c:v>
                </c:pt>
                <c:pt idx="19">
                  <c:v>29.8</c:v>
                </c:pt>
                <c:pt idx="20">
                  <c:v>29.2</c:v>
                </c:pt>
                <c:pt idx="21">
                  <c:v>25.4</c:v>
                </c:pt>
                <c:pt idx="22">
                  <c:v>22.4</c:v>
                </c:pt>
                <c:pt idx="23">
                  <c:v>22.3</c:v>
                </c:pt>
                <c:pt idx="24">
                  <c:v>20.6</c:v>
                </c:pt>
                <c:pt idx="25">
                  <c:v>48.8</c:v>
                </c:pt>
                <c:pt idx="26">
                  <c:v>38.1</c:v>
                </c:pt>
                <c:pt idx="27">
                  <c:v>33.4</c:v>
                </c:pt>
              </c:numCache>
            </c:numRef>
          </c:val>
        </c:ser>
        <c:ser>
          <c:idx val="1"/>
          <c:order val="1"/>
          <c:tx>
            <c:strRef>
              <c:f>'Figure 2'!$F$10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cat>
            <c:strRef>
              <c:f>'Figure 2'!$D$11:$D$38</c:f>
              <c:strCache>
                <c:ptCount val="28"/>
                <c:pt idx="0">
                  <c:v>EU-27 (2)</c:v>
                </c:pt>
                <c:pt idx="1">
                  <c:v>Euro area (2)</c:v>
                </c:pt>
                <c:pt idx="2">
                  <c:v>Lithuania</c:v>
                </c:pt>
                <c:pt idx="3">
                  <c:v>Latvia</c:v>
                </c:pt>
                <c:pt idx="4">
                  <c:v>Bulgaria</c:v>
                </c:pt>
                <c:pt idx="5">
                  <c:v>Portugal</c:v>
                </c:pt>
                <c:pt idx="6">
                  <c:v>Romania</c:v>
                </c:pt>
                <c:pt idx="7">
                  <c:v>Slovakia (3)</c:v>
                </c:pt>
                <c:pt idx="8">
                  <c:v>Estonia</c:v>
                </c:pt>
                <c:pt idx="9">
                  <c:v>Spain</c:v>
                </c:pt>
                <c:pt idx="10">
                  <c:v>Poland</c:v>
                </c:pt>
                <c:pt idx="11">
                  <c:v>Cyprus</c:v>
                </c:pt>
                <c:pt idx="12">
                  <c:v>Italy</c:v>
                </c:pt>
                <c:pt idx="13">
                  <c:v>Slovenia</c:v>
                </c:pt>
                <c:pt idx="14">
                  <c:v>Ireland (2)</c:v>
                </c:pt>
                <c:pt idx="15">
                  <c:v>Greece (4)</c:v>
                </c:pt>
                <c:pt idx="16">
                  <c:v>Belgium</c:v>
                </c:pt>
                <c:pt idx="17">
                  <c:v>Hungary</c:v>
                </c:pt>
                <c:pt idx="18">
                  <c:v>Denmark</c:v>
                </c:pt>
                <c:pt idx="19">
                  <c:v>Sweden</c:v>
                </c:pt>
                <c:pt idx="20">
                  <c:v>Malta</c:v>
                </c:pt>
                <c:pt idx="21">
                  <c:v>Czech Republic (3)</c:v>
                </c:pt>
                <c:pt idx="22">
                  <c:v>Austria</c:v>
                </c:pt>
                <c:pt idx="23">
                  <c:v>Luxembourg</c:v>
                </c:pt>
                <c:pt idx="24">
                  <c:v>Germany</c:v>
                </c:pt>
                <c:pt idx="25">
                  <c:v>Croatia</c:v>
                </c:pt>
                <c:pt idx="26">
                  <c:v>Iceland</c:v>
                </c:pt>
                <c:pt idx="27">
                  <c:v>Turkey</c:v>
                </c:pt>
              </c:strCache>
            </c:strRef>
          </c:cat>
          <c:val>
            <c:numRef>
              <c:f>'Figure 2'!$F$11:$F$38</c:f>
              <c:numCache>
                <c:formatCode>0</c:formatCode>
                <c:ptCount val="28"/>
                <c:pt idx="0">
                  <c:v>69.8</c:v>
                </c:pt>
                <c:pt idx="1">
                  <c:v>71.6</c:v>
                </c:pt>
                <c:pt idx="2">
                  <c:v>49.6</c:v>
                </c:pt>
                <c:pt idx="3">
                  <c:v>49.7</c:v>
                </c:pt>
                <c:pt idx="4">
                  <c:v>51.6</c:v>
                </c:pt>
                <c:pt idx="5">
                  <c:v>54.4</c:v>
                </c:pt>
                <c:pt idx="6">
                  <c:v>55.2</c:v>
                </c:pt>
                <c:pt idx="7">
                  <c:v>58.0</c:v>
                </c:pt>
                <c:pt idx="8">
                  <c:v>58.4</c:v>
                </c:pt>
                <c:pt idx="9">
                  <c:v>61.5</c:v>
                </c:pt>
                <c:pt idx="10">
                  <c:v>61.8</c:v>
                </c:pt>
                <c:pt idx="11">
                  <c:v>62.5</c:v>
                </c:pt>
                <c:pt idx="12">
                  <c:v>65.8</c:v>
                </c:pt>
                <c:pt idx="13">
                  <c:v>66.3</c:v>
                </c:pt>
                <c:pt idx="14">
                  <c:v>67.6</c:v>
                </c:pt>
                <c:pt idx="15">
                  <c:v>68.3</c:v>
                </c:pt>
                <c:pt idx="16">
                  <c:v>68.4</c:v>
                </c:pt>
                <c:pt idx="17">
                  <c:v>69.6</c:v>
                </c:pt>
                <c:pt idx="18">
                  <c:v>69.9</c:v>
                </c:pt>
                <c:pt idx="19">
                  <c:v>70.2</c:v>
                </c:pt>
                <c:pt idx="20">
                  <c:v>70.8</c:v>
                </c:pt>
                <c:pt idx="21">
                  <c:v>74.6</c:v>
                </c:pt>
                <c:pt idx="22">
                  <c:v>77.6</c:v>
                </c:pt>
                <c:pt idx="23">
                  <c:v>77.7</c:v>
                </c:pt>
                <c:pt idx="24">
                  <c:v>79.4</c:v>
                </c:pt>
                <c:pt idx="25">
                  <c:v>51.2</c:v>
                </c:pt>
                <c:pt idx="26">
                  <c:v>61.9</c:v>
                </c:pt>
                <c:pt idx="27">
                  <c:v>66.6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17866952"/>
        <c:axId val="2117483864"/>
      </c:barChart>
      <c:catAx>
        <c:axId val="211786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>
                <a:solidFill>
                  <a:srgbClr val="244A58"/>
                </a:solidFill>
                <a:latin typeface="Calibri"/>
                <a:cs typeface="Calibri"/>
              </a:defRPr>
            </a:pPr>
            <a:endParaRPr lang="it-IT"/>
          </a:p>
        </c:txPr>
        <c:crossAx val="2117483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17483864"/>
        <c:scaling>
          <c:orientation val="minMax"/>
          <c:max val="1.0"/>
          <c:min val="0.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b="0">
                <a:solidFill>
                  <a:srgbClr val="244A58"/>
                </a:solidFill>
                <a:latin typeface="Calibri"/>
                <a:cs typeface="Calibri"/>
              </a:defRPr>
            </a:pPr>
            <a:endParaRPr lang="it-IT"/>
          </a:p>
        </c:txPr>
        <c:crossAx val="2117866952"/>
        <c:crosses val="autoZero"/>
        <c:crossBetween val="between"/>
        <c:majorUnit val="0.25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6098981077147"/>
          <c:y val="0.801640620304141"/>
          <c:w val="0.218340611353712"/>
          <c:h val="0.1528995612189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0">
              <a:solidFill>
                <a:srgbClr val="244A58"/>
              </a:solidFill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8897C-B19B-F945-8075-9EF1B052FD45}" type="datetimeFigureOut">
              <a:rPr lang="it-IT" smtClean="0"/>
              <a:t>19/11/13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BF0BA-1E8E-CC4E-8AA8-9A4E29118A7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320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3BC5A-1ED0-6347-BFA3-8A9B5BB2D98D}" type="datetimeFigureOut">
              <a:rPr lang="it-IT" smtClean="0"/>
              <a:t>19/11/13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501CE3-16B8-0744-9FCB-7F86B942F9B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23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501CE3-16B8-0744-9FCB-7F86B942F9B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312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"Structural Change Promoting Gender Equality in Research Organizations", Vilnius,  November 21 - 22, 2013 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9559" y="627566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690" y="6402757"/>
            <a:ext cx="59268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244A58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"Structural Change Promoting </a:t>
            </a:r>
            <a:r>
              <a:rPr lang="it-IT" dirty="0" smtClean="0"/>
              <a:t>Gender </a:t>
            </a:r>
            <a:r>
              <a:rPr lang="it-IT" dirty="0" err="1" smtClean="0"/>
              <a:t>Equality</a:t>
            </a:r>
            <a:r>
              <a:rPr lang="it-IT" dirty="0" smtClean="0"/>
              <a:t> in </a:t>
            </a:r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Organizations</a:t>
            </a:r>
            <a:r>
              <a:rPr lang="it-IT" dirty="0" smtClean="0"/>
              <a:t>", Vilnius,  </a:t>
            </a:r>
            <a:r>
              <a:rPr lang="it-IT" dirty="0" err="1" smtClean="0"/>
              <a:t>November</a:t>
            </a:r>
            <a:r>
              <a:rPr lang="it-IT" dirty="0" smtClean="0"/>
              <a:t> 21 - 22, 2013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1DDE325-77A8-8842-97CB-AF94D11BB4D0}" type="slidenum">
              <a:rPr lang="it-IT" smtClean="0"/>
              <a:t>‹n.›</a:t>
            </a:fld>
            <a:endParaRPr lang="it-IT"/>
          </a:p>
        </p:txBody>
      </p:sp>
      <p:pic>
        <p:nvPicPr>
          <p:cNvPr id="7" name="Immagine 6" descr="logoirpps2ADRIANA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384" y="6264509"/>
            <a:ext cx="523416" cy="503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80169" y="1348671"/>
            <a:ext cx="5831509" cy="275144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GENDER DIMENSION IN SOCIAL SCIENCES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564939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err="1" smtClean="0">
                <a:solidFill>
                  <a:srgbClr val="244A58"/>
                </a:solidFill>
              </a:rPr>
              <a:t>Sveva</a:t>
            </a:r>
            <a:r>
              <a:rPr lang="en-US" sz="3000" b="1" dirty="0" smtClean="0">
                <a:solidFill>
                  <a:srgbClr val="244A58"/>
                </a:solidFill>
              </a:rPr>
              <a:t> </a:t>
            </a:r>
            <a:r>
              <a:rPr lang="en-US" sz="3000" b="1" dirty="0" err="1" smtClean="0">
                <a:solidFill>
                  <a:srgbClr val="244A58"/>
                </a:solidFill>
              </a:rPr>
              <a:t>Avveduto</a:t>
            </a:r>
            <a:endParaRPr lang="en-US" sz="3000" b="1" dirty="0" smtClean="0">
              <a:solidFill>
                <a:srgbClr val="244A58"/>
              </a:solidFill>
            </a:endParaRPr>
          </a:p>
          <a:p>
            <a:r>
              <a:rPr lang="en-US" sz="1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tional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Research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Council,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Rome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Italy</a:t>
            </a: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Director of the Institute for Research on Population and Social Policies (IRPPS)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354496" y="161200"/>
            <a:ext cx="56701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High level conference under the auspices of the Lithuanian Presidency of the EU Council "Structural Change Promoting Gender Equality in Research Organizations",</a:t>
            </a:r>
            <a:endParaRPr lang="it-IT" sz="14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Vilnius,  </a:t>
            </a:r>
            <a:r>
              <a:rPr lang="it-IT" sz="1400" dirty="0" err="1">
                <a:solidFill>
                  <a:schemeClr val="accent1">
                    <a:lumMod val="75000"/>
                  </a:schemeClr>
                </a:solidFill>
              </a:rPr>
              <a:t>November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 21 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- 22</a:t>
            </a:r>
            <a:r>
              <a:rPr lang="it-IT" sz="1400" dirty="0">
                <a:solidFill>
                  <a:schemeClr val="accent1">
                    <a:lumMod val="75000"/>
                  </a:schemeClr>
                </a:solidFill>
              </a:rPr>
              <a:t>, 2013</a:t>
            </a:r>
          </a:p>
          <a:p>
            <a:endParaRPr lang="it-IT" sz="1400" dirty="0">
              <a:solidFill>
                <a:srgbClr val="254061"/>
              </a:solidFill>
            </a:endParaRPr>
          </a:p>
        </p:txBody>
      </p:sp>
      <p:pic>
        <p:nvPicPr>
          <p:cNvPr id="6" name="Immagine 5" descr="logo-sapgeric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1" y="106733"/>
            <a:ext cx="2712176" cy="90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71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178051"/>
            <a:ext cx="9151417" cy="1586975"/>
          </a:xfrm>
        </p:spPr>
        <p:txBody>
          <a:bodyPr/>
          <a:lstStyle/>
          <a:p>
            <a:r>
              <a:rPr lang="en-US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Female </a:t>
            </a:r>
            <a:r>
              <a:rPr lang="en-US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unequal access to scientific careers </a:t>
            </a:r>
            <a:r>
              <a:rPr lang="en-US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various dimensions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2648" y="1576345"/>
            <a:ext cx="8615119" cy="451186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244A58"/>
                </a:solidFill>
              </a:rPr>
              <a:t>social exclusion, intended as “</a:t>
            </a:r>
            <a:r>
              <a:rPr lang="en-US" b="1" i="1" dirty="0">
                <a:solidFill>
                  <a:srgbClr val="244A58"/>
                </a:solidFill>
              </a:rPr>
              <a:t>inability of our society to keep all groups and individuals …to realize their full potential.</a:t>
            </a:r>
            <a:r>
              <a:rPr lang="en-US" b="1" i="1" dirty="0" smtClean="0">
                <a:solidFill>
                  <a:srgbClr val="244A58"/>
                </a:solidFill>
              </a:rPr>
              <a:t>”</a:t>
            </a:r>
          </a:p>
          <a:p>
            <a:pPr>
              <a:lnSpc>
                <a:spcPct val="80000"/>
              </a:lnSpc>
            </a:pPr>
            <a:r>
              <a:rPr lang="en-US" b="1" dirty="0" err="1" smtClean="0">
                <a:solidFill>
                  <a:srgbClr val="244A58"/>
                </a:solidFill>
              </a:rPr>
              <a:t>Econimics</a:t>
            </a:r>
            <a:r>
              <a:rPr lang="en-US" b="1" dirty="0" smtClean="0">
                <a:solidFill>
                  <a:srgbClr val="244A58"/>
                </a:solidFill>
              </a:rPr>
              <a:t>: loss </a:t>
            </a:r>
            <a:r>
              <a:rPr lang="en-US" b="1" dirty="0">
                <a:solidFill>
                  <a:srgbClr val="244A58"/>
                </a:solidFill>
              </a:rPr>
              <a:t>of human capital </a:t>
            </a:r>
            <a:endParaRPr lang="en-US" b="1" dirty="0" smtClean="0">
              <a:solidFill>
                <a:srgbClr val="244A58"/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244A58"/>
                </a:solidFill>
              </a:rPr>
              <a:t>Sociology of gendered </a:t>
            </a:r>
            <a:r>
              <a:rPr lang="en-US" b="1" dirty="0" smtClean="0">
                <a:solidFill>
                  <a:srgbClr val="244A58"/>
                </a:solidFill>
              </a:rPr>
              <a:t>works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244A58"/>
                </a:solidFill>
              </a:rPr>
              <a:t>S</a:t>
            </a:r>
            <a:r>
              <a:rPr lang="en-US" b="1" dirty="0" smtClean="0">
                <a:solidFill>
                  <a:srgbClr val="244A58"/>
                </a:solidFill>
              </a:rPr>
              <a:t>ociology </a:t>
            </a:r>
            <a:r>
              <a:rPr lang="en-US" b="1" dirty="0">
                <a:solidFill>
                  <a:srgbClr val="244A58"/>
                </a:solidFill>
              </a:rPr>
              <a:t>of family </a:t>
            </a: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244A58"/>
                </a:solidFill>
              </a:rPr>
              <a:t>F</a:t>
            </a:r>
            <a:r>
              <a:rPr lang="en-US" b="1" dirty="0" smtClean="0">
                <a:solidFill>
                  <a:srgbClr val="244A58"/>
                </a:solidFill>
              </a:rPr>
              <a:t>eminist </a:t>
            </a:r>
            <a:r>
              <a:rPr lang="en-US" b="1" dirty="0">
                <a:solidFill>
                  <a:srgbClr val="244A58"/>
                </a:solidFill>
              </a:rPr>
              <a:t>knowledge theory and gender segregation in R&amp;D </a:t>
            </a:r>
            <a:endParaRPr lang="en-US" b="1" dirty="0" smtClean="0">
              <a:solidFill>
                <a:srgbClr val="244A58"/>
              </a:solidFill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solidFill>
                  <a:srgbClr val="244A58"/>
                </a:solidFill>
              </a:rPr>
              <a:t>S</a:t>
            </a:r>
            <a:r>
              <a:rPr lang="en-US" b="1" dirty="0" smtClean="0">
                <a:solidFill>
                  <a:srgbClr val="244A58"/>
                </a:solidFill>
              </a:rPr>
              <a:t>ociology </a:t>
            </a:r>
            <a:r>
              <a:rPr lang="en-US" b="1" dirty="0">
                <a:solidFill>
                  <a:srgbClr val="244A58"/>
                </a:solidFill>
              </a:rPr>
              <a:t>of culture and female education </a:t>
            </a:r>
            <a:r>
              <a:rPr lang="en-US" b="1" dirty="0" smtClean="0">
                <a:solidFill>
                  <a:srgbClr val="244A58"/>
                </a:solidFill>
              </a:rPr>
              <a:t>processes</a:t>
            </a: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244A58"/>
                </a:solidFill>
              </a:rPr>
              <a:t>Power </a:t>
            </a:r>
            <a:r>
              <a:rPr lang="en-US" b="1" dirty="0">
                <a:solidFill>
                  <a:srgbClr val="244A58"/>
                </a:solidFill>
              </a:rPr>
              <a:t>and gendered access to it within a sociology of scientific organizations </a:t>
            </a:r>
            <a:r>
              <a:rPr lang="en-US" b="1" dirty="0" smtClean="0">
                <a:solidFill>
                  <a:srgbClr val="244A58"/>
                </a:solidFill>
              </a:rPr>
              <a:t> </a:t>
            </a:r>
            <a:endParaRPr lang="it-IT" b="1" dirty="0">
              <a:solidFill>
                <a:srgbClr val="244A58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0565" y="60775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48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49259" y="102223"/>
            <a:ext cx="9595043" cy="1488382"/>
          </a:xfrm>
        </p:spPr>
        <p:txBody>
          <a:bodyPr/>
          <a:lstStyle/>
          <a:p>
            <a:r>
              <a:rPr lang="en-US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Between the leaky pipeline and the glass ceiling. Some conclusions</a:t>
            </a:r>
            <a:r>
              <a:rPr lang="it-IT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9828" y="1843504"/>
            <a:ext cx="8546070" cy="4343400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b="1" dirty="0" smtClean="0">
                <a:solidFill>
                  <a:srgbClr val="244A58"/>
                </a:solidFill>
              </a:rPr>
              <a:t>Some  </a:t>
            </a:r>
            <a:r>
              <a:rPr lang="en-US" sz="2800" b="1" dirty="0">
                <a:solidFill>
                  <a:srgbClr val="244A58"/>
                </a:solidFill>
              </a:rPr>
              <a:t>significant trends, spotted by social </a:t>
            </a:r>
            <a:r>
              <a:rPr lang="en-US" sz="2800" b="1" dirty="0" smtClean="0">
                <a:solidFill>
                  <a:srgbClr val="244A58"/>
                </a:solidFill>
              </a:rPr>
              <a:t>sciences</a:t>
            </a:r>
            <a:r>
              <a:rPr lang="en-US" sz="2800" b="1" dirty="0" smtClean="0">
                <a:solidFill>
                  <a:srgbClr val="244A58"/>
                </a:solidFill>
              </a:rPr>
              <a:t>:</a:t>
            </a:r>
          </a:p>
          <a:p>
            <a:pPr marL="0" indent="0">
              <a:lnSpc>
                <a:spcPct val="110000"/>
              </a:lnSpc>
              <a:buNone/>
            </a:pPr>
            <a:endParaRPr lang="it-IT" sz="800" b="1" dirty="0" smtClean="0">
              <a:solidFill>
                <a:srgbClr val="244A58"/>
              </a:solidFill>
            </a:endParaRPr>
          </a:p>
          <a:p>
            <a:pPr lvl="1">
              <a:lnSpc>
                <a:spcPct val="11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400" dirty="0">
                <a:solidFill>
                  <a:srgbClr val="244A58"/>
                </a:solidFill>
              </a:rPr>
              <a:t>the Europeanization of the research system</a:t>
            </a:r>
            <a:r>
              <a:rPr lang="it-IT" sz="2400" dirty="0">
                <a:solidFill>
                  <a:srgbClr val="244A58"/>
                </a:solidFill>
              </a:rPr>
              <a:t> </a:t>
            </a:r>
            <a:endParaRPr lang="it-IT" sz="2400" dirty="0" smtClean="0">
              <a:solidFill>
                <a:srgbClr val="244A58"/>
              </a:solidFill>
            </a:endParaRPr>
          </a:p>
          <a:p>
            <a:pPr lvl="1">
              <a:lnSpc>
                <a:spcPct val="11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400" dirty="0">
                <a:solidFill>
                  <a:srgbClr val="244A58"/>
                </a:solidFill>
              </a:rPr>
              <a:t>rules and procedures regarding gender equal </a:t>
            </a:r>
            <a:r>
              <a:rPr lang="en-US" sz="2400" dirty="0" smtClean="0">
                <a:solidFill>
                  <a:srgbClr val="244A58"/>
                </a:solidFill>
              </a:rPr>
              <a:t>representation</a:t>
            </a:r>
          </a:p>
          <a:p>
            <a:pPr lvl="1">
              <a:lnSpc>
                <a:spcPct val="11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400" dirty="0" smtClean="0">
                <a:solidFill>
                  <a:srgbClr val="244A58"/>
                </a:solidFill>
              </a:rPr>
              <a:t>new </a:t>
            </a:r>
            <a:r>
              <a:rPr lang="en-US" sz="2400" dirty="0">
                <a:solidFill>
                  <a:srgbClr val="244A58"/>
                </a:solidFill>
              </a:rPr>
              <a:t>relationship tools between experienced and young female scholars</a:t>
            </a:r>
            <a:r>
              <a:rPr lang="it-IT" sz="2400" dirty="0">
                <a:solidFill>
                  <a:srgbClr val="244A58"/>
                </a:solidFill>
              </a:rPr>
              <a:t> </a:t>
            </a:r>
            <a:endParaRPr lang="it-IT" sz="2400" dirty="0" smtClean="0">
              <a:solidFill>
                <a:srgbClr val="244A58"/>
              </a:solidFill>
            </a:endParaRPr>
          </a:p>
          <a:p>
            <a:pPr lvl="1">
              <a:lnSpc>
                <a:spcPct val="110000"/>
              </a:lnSpc>
              <a:buClr>
                <a:schemeClr val="accent2">
                  <a:lumMod val="60000"/>
                  <a:lumOff val="40000"/>
                </a:schemeClr>
              </a:buClr>
            </a:pPr>
            <a:r>
              <a:rPr lang="en-US" sz="2400" dirty="0">
                <a:solidFill>
                  <a:srgbClr val="244A58"/>
                </a:solidFill>
              </a:rPr>
              <a:t>female mentoring</a:t>
            </a:r>
            <a:r>
              <a:rPr lang="it-IT" sz="2400" dirty="0">
                <a:solidFill>
                  <a:srgbClr val="244A58"/>
                </a:solidFill>
              </a:rPr>
              <a:t>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49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8701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Thank you </a:t>
            </a:r>
            <a:r>
              <a:rPr lang="en-GB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for </a:t>
            </a:r>
            <a:r>
              <a:rPr lang="en-GB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your attention</a:t>
            </a:r>
            <a:r>
              <a:rPr lang="en-GB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GB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720768" y="2171700"/>
            <a:ext cx="7222202" cy="1261661"/>
          </a:xfrm>
        </p:spPr>
        <p:txBody>
          <a:bodyPr/>
          <a:lstStyle/>
          <a:p>
            <a:pPr marL="0" indent="0" algn="ctr">
              <a:buNone/>
            </a:pPr>
            <a:endParaRPr lang="en-GB" b="1" dirty="0" smtClean="0">
              <a:solidFill>
                <a:srgbClr val="244A58"/>
              </a:solidFill>
            </a:endParaRPr>
          </a:p>
          <a:p>
            <a:pPr marL="0" indent="0" algn="ctr">
              <a:buNone/>
            </a:pPr>
            <a:r>
              <a:rPr lang="it-IT" sz="2400" b="1" dirty="0" err="1" smtClean="0">
                <a:solidFill>
                  <a:srgbClr val="244A58"/>
                </a:solidFill>
              </a:rPr>
              <a:t>sveva.avveduto@cnr.it</a:t>
            </a:r>
            <a:r>
              <a:rPr lang="it-IT" sz="2400" b="1" dirty="0" smtClean="0">
                <a:solidFill>
                  <a:srgbClr val="244A58"/>
                </a:solidFill>
              </a:rPr>
              <a:t> 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 dirty="0"/>
          </a:p>
        </p:txBody>
      </p:sp>
      <p:pic>
        <p:nvPicPr>
          <p:cNvPr id="7" name="Immagine 6" descr="NEWlogo irpps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150" y="3918122"/>
            <a:ext cx="1977145" cy="155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369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320496"/>
            <a:ext cx="8042276" cy="922247"/>
          </a:xfrm>
        </p:spPr>
        <p:txBody>
          <a:bodyPr/>
          <a:lstStyle/>
          <a:p>
            <a:r>
              <a:rPr lang="it-IT" sz="44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outline</a:t>
            </a:r>
            <a:endParaRPr lang="it-IT" sz="44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704" y="2122486"/>
            <a:ext cx="8594726" cy="2138911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244A58"/>
                </a:solidFill>
              </a:rPr>
              <a:t>Indicators: data and figures</a:t>
            </a:r>
          </a:p>
          <a:p>
            <a:r>
              <a:rPr lang="en-GB" sz="3200" b="1" dirty="0" smtClean="0">
                <a:solidFill>
                  <a:srgbClr val="244A58"/>
                </a:solidFill>
              </a:rPr>
              <a:t>Analysis of the issue by social sciences</a:t>
            </a:r>
            <a:endParaRPr lang="en-GB" sz="3200" b="1" dirty="0" smtClean="0">
              <a:solidFill>
                <a:srgbClr val="244A58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931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136634"/>
            <a:ext cx="8042276" cy="934114"/>
          </a:xfrm>
        </p:spPr>
        <p:txBody>
          <a:bodyPr/>
          <a:lstStyle/>
          <a:p>
            <a:r>
              <a:rPr lang="it-IT" sz="4400" b="1" dirty="0" err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Indicators</a:t>
            </a:r>
            <a:r>
              <a:rPr lang="it-IT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 data and </a:t>
            </a:r>
            <a:r>
              <a:rPr lang="it-IT" sz="44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figures</a:t>
            </a:r>
            <a:endParaRPr lang="it-IT" sz="44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5412805"/>
            <a:ext cx="8042276" cy="53079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128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26278"/>
            <a:ext cx="8042276" cy="1336956"/>
          </a:xfrm>
        </p:spPr>
        <p:txBody>
          <a:bodyPr/>
          <a:lstStyle/>
          <a:p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Participation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it-IT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of </a:t>
            </a:r>
            <a:r>
              <a:rPr lang="it-IT" sz="4000" b="1" dirty="0" err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women</a:t>
            </a:r>
            <a:r>
              <a:rPr lang="it-IT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in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944437"/>
            <a:ext cx="8042276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err="1">
                <a:solidFill>
                  <a:schemeClr val="accent2"/>
                </a:solidFill>
              </a:rPr>
              <a:t>D</a:t>
            </a:r>
            <a:r>
              <a:rPr lang="it-IT" sz="2800" b="1" dirty="0" err="1" smtClean="0">
                <a:solidFill>
                  <a:schemeClr val="accent2"/>
                </a:solidFill>
              </a:rPr>
              <a:t>ifferent</a:t>
            </a:r>
            <a:r>
              <a:rPr lang="it-IT" sz="2800" b="1" dirty="0" smtClean="0">
                <a:solidFill>
                  <a:schemeClr val="accent2"/>
                </a:solidFill>
              </a:rPr>
              <a:t> </a:t>
            </a:r>
            <a:r>
              <a:rPr lang="it-IT" sz="2800" b="1" dirty="0" err="1" smtClean="0">
                <a:solidFill>
                  <a:schemeClr val="accent2"/>
                </a:solidFill>
              </a:rPr>
              <a:t>indicators</a:t>
            </a:r>
            <a:endParaRPr lang="it-IT" sz="2800" b="1" dirty="0" smtClean="0">
              <a:solidFill>
                <a:schemeClr val="accent2"/>
              </a:solidFill>
            </a:endParaRPr>
          </a:p>
          <a:p>
            <a:r>
              <a:rPr lang="it-IT" sz="2800" dirty="0" err="1" smtClean="0">
                <a:solidFill>
                  <a:schemeClr val="accent2"/>
                </a:solidFill>
              </a:rPr>
              <a:t>access</a:t>
            </a:r>
            <a:r>
              <a:rPr lang="it-IT" sz="2800" dirty="0" smtClean="0">
                <a:solidFill>
                  <a:schemeClr val="accent2"/>
                </a:solidFill>
              </a:rPr>
              <a:t> </a:t>
            </a:r>
            <a:r>
              <a:rPr lang="it-IT" sz="2800" dirty="0">
                <a:solidFill>
                  <a:schemeClr val="accent2"/>
                </a:solidFill>
              </a:rPr>
              <a:t>to general </a:t>
            </a:r>
            <a:r>
              <a:rPr lang="it-IT" sz="2800" dirty="0" err="1">
                <a:solidFill>
                  <a:schemeClr val="accent2"/>
                </a:solidFill>
              </a:rPr>
              <a:t>tertiary</a:t>
            </a:r>
            <a:r>
              <a:rPr lang="it-IT" sz="2800" dirty="0">
                <a:solidFill>
                  <a:schemeClr val="accent2"/>
                </a:solidFill>
              </a:rPr>
              <a:t> </a:t>
            </a:r>
            <a:r>
              <a:rPr lang="it-IT" sz="2800" dirty="0" err="1">
                <a:solidFill>
                  <a:schemeClr val="accent2"/>
                </a:solidFill>
              </a:rPr>
              <a:t>education</a:t>
            </a:r>
            <a:r>
              <a:rPr lang="it-IT" sz="2800" dirty="0">
                <a:solidFill>
                  <a:schemeClr val="accent2"/>
                </a:solidFill>
              </a:rPr>
              <a:t> </a:t>
            </a:r>
            <a:endParaRPr lang="it-IT" sz="2800" dirty="0" smtClean="0">
              <a:solidFill>
                <a:schemeClr val="accent2"/>
              </a:solidFill>
            </a:endParaRPr>
          </a:p>
          <a:p>
            <a:r>
              <a:rPr lang="it-IT" sz="2800" dirty="0" err="1" smtClean="0">
                <a:solidFill>
                  <a:schemeClr val="accent2"/>
                </a:solidFill>
              </a:rPr>
              <a:t>employability</a:t>
            </a:r>
            <a:r>
              <a:rPr lang="it-IT" sz="2800" dirty="0" smtClean="0">
                <a:solidFill>
                  <a:schemeClr val="accent2"/>
                </a:solidFill>
              </a:rPr>
              <a:t> </a:t>
            </a:r>
            <a:r>
              <a:rPr lang="it-IT" sz="2800" dirty="0">
                <a:solidFill>
                  <a:schemeClr val="accent2"/>
                </a:solidFill>
              </a:rPr>
              <a:t>of </a:t>
            </a:r>
            <a:r>
              <a:rPr lang="it-IT" sz="2800" dirty="0" err="1">
                <a:solidFill>
                  <a:schemeClr val="accent2"/>
                </a:solidFill>
              </a:rPr>
              <a:t>women</a:t>
            </a:r>
            <a:r>
              <a:rPr lang="it-IT" sz="2800" dirty="0">
                <a:solidFill>
                  <a:schemeClr val="accent2"/>
                </a:solidFill>
              </a:rPr>
              <a:t> in </a:t>
            </a:r>
            <a:r>
              <a:rPr lang="it-IT" sz="2800" dirty="0" err="1" smtClean="0">
                <a:solidFill>
                  <a:schemeClr val="accent2"/>
                </a:solidFill>
              </a:rPr>
              <a:t>research</a:t>
            </a:r>
            <a:r>
              <a:rPr lang="it-IT" sz="28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it-IT" sz="2800" dirty="0" err="1" smtClean="0">
                <a:solidFill>
                  <a:schemeClr val="accent2"/>
                </a:solidFill>
              </a:rPr>
              <a:t>specific</a:t>
            </a:r>
            <a:r>
              <a:rPr lang="it-IT" sz="2800" dirty="0" smtClean="0">
                <a:solidFill>
                  <a:schemeClr val="accent2"/>
                </a:solidFill>
              </a:rPr>
              <a:t> </a:t>
            </a:r>
            <a:r>
              <a:rPr lang="it-IT" sz="2800" dirty="0">
                <a:solidFill>
                  <a:schemeClr val="accent2"/>
                </a:solidFill>
              </a:rPr>
              <a:t>data of the </a:t>
            </a:r>
            <a:r>
              <a:rPr lang="it-IT" sz="2800" dirty="0" err="1">
                <a:solidFill>
                  <a:schemeClr val="accent2"/>
                </a:solidFill>
              </a:rPr>
              <a:t>presence</a:t>
            </a:r>
            <a:r>
              <a:rPr lang="it-IT" sz="2800" dirty="0">
                <a:solidFill>
                  <a:schemeClr val="accent2"/>
                </a:solidFill>
              </a:rPr>
              <a:t> of </a:t>
            </a:r>
            <a:r>
              <a:rPr lang="it-IT" sz="2800" dirty="0" err="1">
                <a:solidFill>
                  <a:schemeClr val="accent2"/>
                </a:solidFill>
              </a:rPr>
              <a:t>women</a:t>
            </a:r>
            <a:r>
              <a:rPr lang="it-IT" sz="2800" dirty="0">
                <a:solidFill>
                  <a:schemeClr val="accent2"/>
                </a:solidFill>
              </a:rPr>
              <a:t> in </a:t>
            </a:r>
            <a:r>
              <a:rPr lang="it-IT" sz="2800" dirty="0" err="1">
                <a:solidFill>
                  <a:schemeClr val="accent2"/>
                </a:solidFill>
              </a:rPr>
              <a:t>academia</a:t>
            </a:r>
            <a:r>
              <a:rPr lang="it-IT" sz="2800" dirty="0">
                <a:solidFill>
                  <a:schemeClr val="accent2"/>
                </a:solidFill>
              </a:rPr>
              <a:t> and R&amp;D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73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61143"/>
            <a:ext cx="8042276" cy="874763"/>
          </a:xfrm>
        </p:spPr>
        <p:txBody>
          <a:bodyPr/>
          <a:lstStyle/>
          <a:p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Researchers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by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Countries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 dirty="0"/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809260"/>
              </p:ext>
            </p:extLst>
          </p:nvPr>
        </p:nvGraphicFramePr>
        <p:xfrm>
          <a:off x="70278" y="1730791"/>
          <a:ext cx="87249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65755"/>
              </p:ext>
            </p:extLst>
          </p:nvPr>
        </p:nvGraphicFramePr>
        <p:xfrm>
          <a:off x="936874" y="5058191"/>
          <a:ext cx="4226378" cy="749300"/>
        </p:xfrm>
        <a:graphic>
          <a:graphicData uri="http://schemas.openxmlformats.org/drawingml/2006/table">
            <a:tbl>
              <a:tblPr/>
              <a:tblGrid>
                <a:gridCol w="4226378"/>
              </a:tblGrid>
              <a:tr h="127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(1) France, the Netherlands,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Finland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 and the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United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 Kingdom,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not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available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(2)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Estimates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(3) 2010.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(4) 2005.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Source: </a:t>
                      </a:r>
                      <a:r>
                        <a:rPr lang="it-IT" sz="900" b="0" i="0" u="none" strike="noStrike" dirty="0" err="1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Eurostat</a:t>
                      </a:r>
                      <a:r>
                        <a:rPr lang="it-IT" sz="900" b="0" i="0" u="none" strike="noStrike" dirty="0">
                          <a:solidFill>
                            <a:srgbClr val="244A58"/>
                          </a:solidFill>
                          <a:effectLst/>
                          <a:latin typeface="Arial"/>
                        </a:rPr>
                        <a:t> (online data code: tsc00006)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298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502" y="154311"/>
            <a:ext cx="8732656" cy="1385167"/>
          </a:xfrm>
        </p:spPr>
        <p:txBody>
          <a:bodyPr/>
          <a:lstStyle/>
          <a:p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Gender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distribution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in HE and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in Social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Sciences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081881"/>
              </p:ext>
            </p:extLst>
          </p:nvPr>
        </p:nvGraphicFramePr>
        <p:xfrm>
          <a:off x="275548" y="2666479"/>
          <a:ext cx="8518027" cy="1893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420"/>
                <a:gridCol w="2130746"/>
                <a:gridCol w="2223274"/>
                <a:gridCol w="1968587"/>
              </a:tblGrid>
              <a:tr h="111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Female share of </a:t>
                      </a:r>
                      <a:r>
                        <a:rPr lang="en-US" sz="1400" cap="all" dirty="0" err="1">
                          <a:effectLst/>
                        </a:rPr>
                        <a:t>Phd</a:t>
                      </a:r>
                      <a:r>
                        <a:rPr lang="en-US" sz="1400" cap="all" dirty="0">
                          <a:effectLst/>
                        </a:rPr>
                        <a:t> holders SS in Italy (2010)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Female share of  PhD  holders in SS in </a:t>
                      </a:r>
                      <a:r>
                        <a:rPr lang="en-US" sz="1400" cap="all" dirty="0" smtClean="0">
                          <a:effectLst/>
                        </a:rPr>
                        <a:t>EU27</a:t>
                      </a:r>
                      <a:endParaRPr lang="it-IT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(2010)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Female share of Researchers in Italy (all sectors) (2010)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Female share of researchers in </a:t>
                      </a:r>
                      <a:r>
                        <a:rPr lang="en-US" sz="1400" cap="all" dirty="0" smtClean="0">
                          <a:effectLst/>
                        </a:rPr>
                        <a:t>EU27 </a:t>
                      </a:r>
                      <a:r>
                        <a:rPr lang="en-US" sz="1400" cap="all" dirty="0">
                          <a:effectLst/>
                        </a:rPr>
                        <a:t>(all sectors) (2010)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88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44A58"/>
                          </a:solidFill>
                          <a:effectLst/>
                        </a:rPr>
                        <a:t>52</a:t>
                      </a:r>
                      <a:r>
                        <a:rPr lang="en-US" sz="2800" b="1" dirty="0" smtClean="0">
                          <a:solidFill>
                            <a:srgbClr val="244A58"/>
                          </a:solidFill>
                          <a:effectLst/>
                        </a:rPr>
                        <a:t>%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44A58"/>
                          </a:solidFill>
                          <a:effectLst/>
                        </a:rPr>
                        <a:t>49</a:t>
                      </a:r>
                      <a:r>
                        <a:rPr lang="en-US" sz="2800" b="1" dirty="0" smtClean="0">
                          <a:solidFill>
                            <a:srgbClr val="244A58"/>
                          </a:solidFill>
                          <a:effectLst/>
                        </a:rPr>
                        <a:t>%</a:t>
                      </a:r>
                      <a:r>
                        <a:rPr lang="it-IT" sz="2800" b="1" baseline="0" dirty="0" smtClean="0">
                          <a:solidFill>
                            <a:srgbClr val="244A58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2800" b="1" dirty="0" smtClean="0">
                        <a:solidFill>
                          <a:srgbClr val="244A58"/>
                        </a:solidFill>
                        <a:effectLst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44A58"/>
                          </a:solidFill>
                          <a:effectLst/>
                        </a:rPr>
                        <a:t>34,47</a:t>
                      </a:r>
                      <a:r>
                        <a:rPr lang="en-US" sz="2800" b="1" dirty="0" smtClean="0">
                          <a:solidFill>
                            <a:srgbClr val="244A58"/>
                          </a:solidFill>
                          <a:effectLst/>
                        </a:rPr>
                        <a:t>%</a:t>
                      </a: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244A58"/>
                          </a:solidFill>
                          <a:effectLst/>
                        </a:rPr>
                        <a:t>34,5</a:t>
                      </a:r>
                      <a:r>
                        <a:rPr lang="en-US" sz="2800" b="1" dirty="0" smtClean="0">
                          <a:solidFill>
                            <a:srgbClr val="244A58"/>
                          </a:solidFill>
                          <a:effectLst/>
                        </a:rPr>
                        <a:t>%</a:t>
                      </a: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49275" y="5319058"/>
            <a:ext cx="2657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244A58"/>
                </a:solidFill>
              </a:rPr>
              <a:t>Source: </a:t>
            </a:r>
            <a:r>
              <a:rPr lang="it-IT" dirty="0" err="1" smtClean="0">
                <a:solidFill>
                  <a:srgbClr val="244A58"/>
                </a:solidFill>
              </a:rPr>
              <a:t>Eurostat</a:t>
            </a:r>
            <a:r>
              <a:rPr lang="it-IT" dirty="0" smtClean="0">
                <a:solidFill>
                  <a:srgbClr val="244A58"/>
                </a:solidFill>
              </a:rPr>
              <a:t> 2013</a:t>
            </a:r>
            <a:endParaRPr lang="it-IT" dirty="0">
              <a:solidFill>
                <a:srgbClr val="244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18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4" y="273015"/>
            <a:ext cx="8042276" cy="756060"/>
          </a:xfrm>
        </p:spPr>
        <p:txBody>
          <a:bodyPr/>
          <a:lstStyle/>
          <a:p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Researchers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in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Italy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567117"/>
              </p:ext>
            </p:extLst>
          </p:nvPr>
        </p:nvGraphicFramePr>
        <p:xfrm>
          <a:off x="457199" y="2055516"/>
          <a:ext cx="8134351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237"/>
                <a:gridCol w="2288940"/>
                <a:gridCol w="2152174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it-IT" sz="2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it-IT" sz="2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Total </a:t>
                      </a:r>
                      <a:r>
                        <a:rPr lang="it-IT" sz="2800" b="1" dirty="0" err="1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researchers</a:t>
                      </a:r>
                      <a:endParaRPr lang="it-IT" sz="2800" b="1" dirty="0">
                        <a:solidFill>
                          <a:srgbClr val="244A5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149.314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149.807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 err="1" smtClean="0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Women</a:t>
                      </a:r>
                      <a:endParaRPr lang="it-IT" sz="2800" b="1" dirty="0">
                        <a:solidFill>
                          <a:srgbClr val="244A58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50.525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800" b="1" dirty="0">
                          <a:solidFill>
                            <a:srgbClr val="244A58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51.646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49275" y="5382451"/>
            <a:ext cx="284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244A58"/>
                </a:solidFill>
              </a:rPr>
              <a:t>Data: </a:t>
            </a:r>
            <a:r>
              <a:rPr lang="it-IT" dirty="0" err="1" smtClean="0">
                <a:solidFill>
                  <a:srgbClr val="244A58"/>
                </a:solidFill>
              </a:rPr>
              <a:t>She</a:t>
            </a:r>
            <a:r>
              <a:rPr lang="it-IT" dirty="0" smtClean="0">
                <a:solidFill>
                  <a:srgbClr val="244A58"/>
                </a:solidFill>
              </a:rPr>
              <a:t> </a:t>
            </a:r>
            <a:r>
              <a:rPr lang="it-IT" dirty="0" err="1" smtClean="0">
                <a:solidFill>
                  <a:srgbClr val="244A58"/>
                </a:solidFill>
              </a:rPr>
              <a:t>Figures</a:t>
            </a:r>
            <a:r>
              <a:rPr lang="it-IT" dirty="0" smtClean="0">
                <a:solidFill>
                  <a:srgbClr val="244A58"/>
                </a:solidFill>
              </a:rPr>
              <a:t>, 2013</a:t>
            </a:r>
            <a:endParaRPr lang="it-IT" dirty="0">
              <a:solidFill>
                <a:srgbClr val="244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71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250018"/>
            <a:ext cx="8042276" cy="1336956"/>
          </a:xfrm>
        </p:spPr>
        <p:txBody>
          <a:bodyPr/>
          <a:lstStyle/>
          <a:p>
            <a:r>
              <a:rPr lang="it-IT" sz="4000" b="1" dirty="0" err="1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Researchers</a:t>
            </a:r>
            <a:r>
              <a:rPr lang="it-IT" sz="40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in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Italy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by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sector</a:t>
            </a:r>
            <a:r>
              <a:rPr lang="it-IT" sz="40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: % of </a:t>
            </a:r>
            <a:r>
              <a:rPr lang="it-IT" sz="4000" b="1" dirty="0" err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women</a:t>
            </a:r>
            <a:endParaRPr lang="it-IT" sz="40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433753"/>
              </p:ext>
            </p:extLst>
          </p:nvPr>
        </p:nvGraphicFramePr>
        <p:xfrm>
          <a:off x="462912" y="1991885"/>
          <a:ext cx="8128638" cy="2922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5907"/>
                <a:gridCol w="2350170"/>
                <a:gridCol w="2312561"/>
              </a:tblGrid>
              <a:tr h="5836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it-IT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it-IT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  <a:endParaRPr lang="it-IT" sz="2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5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BUSINESS</a:t>
                      </a:r>
                      <a:endParaRPr lang="it-IT" sz="2400" dirty="0">
                        <a:solidFill>
                          <a:schemeClr val="accent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20,5%</a:t>
                      </a:r>
                    </a:p>
                  </a:txBody>
                  <a:tcPr marL="68580" marR="68580" marT="0" marB="0"/>
                </a:tc>
              </a:tr>
              <a:tr h="5836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GOVERNMENT</a:t>
                      </a:r>
                      <a:endParaRPr lang="it-IT" sz="2400" dirty="0">
                        <a:solidFill>
                          <a:schemeClr val="accent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43,8%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44,9%</a:t>
                      </a:r>
                    </a:p>
                  </a:txBody>
                  <a:tcPr marL="68580" marR="68580" marT="0" marB="0"/>
                </a:tc>
              </a:tr>
              <a:tr h="57987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HIGHER EDUCATION</a:t>
                      </a:r>
                      <a:endParaRPr lang="it-IT" sz="2400" dirty="0">
                        <a:solidFill>
                          <a:schemeClr val="accent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37,8%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38,8%</a:t>
                      </a:r>
                    </a:p>
                  </a:txBody>
                  <a:tcPr marL="68580" marR="68580" marT="0" marB="0"/>
                </a:tc>
              </a:tr>
              <a:tr h="5836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NON PROFIT</a:t>
                      </a:r>
                      <a:endParaRPr lang="it-IT" sz="2400" dirty="0">
                        <a:solidFill>
                          <a:schemeClr val="accent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48,5%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49,5%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49275" y="5382451"/>
            <a:ext cx="284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244A58"/>
                </a:solidFill>
              </a:rPr>
              <a:t>Data: </a:t>
            </a:r>
            <a:r>
              <a:rPr lang="it-IT" dirty="0" err="1" smtClean="0">
                <a:solidFill>
                  <a:srgbClr val="244A58"/>
                </a:solidFill>
              </a:rPr>
              <a:t>She</a:t>
            </a:r>
            <a:r>
              <a:rPr lang="it-IT" dirty="0" smtClean="0">
                <a:solidFill>
                  <a:srgbClr val="244A58"/>
                </a:solidFill>
              </a:rPr>
              <a:t> </a:t>
            </a:r>
            <a:r>
              <a:rPr lang="it-IT" dirty="0" err="1" smtClean="0">
                <a:solidFill>
                  <a:srgbClr val="244A58"/>
                </a:solidFill>
              </a:rPr>
              <a:t>Figures</a:t>
            </a:r>
            <a:r>
              <a:rPr lang="it-IT" dirty="0" smtClean="0">
                <a:solidFill>
                  <a:srgbClr val="244A58"/>
                </a:solidFill>
              </a:rPr>
              <a:t>, 2013</a:t>
            </a:r>
            <a:endParaRPr lang="it-IT" dirty="0">
              <a:solidFill>
                <a:srgbClr val="244A5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312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911100"/>
            <a:ext cx="8042276" cy="1398283"/>
          </a:xfrm>
        </p:spPr>
        <p:txBody>
          <a:bodyPr/>
          <a:lstStyle/>
          <a:p>
            <a:r>
              <a:rPr lang="en-US" sz="4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sz="4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4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sz="4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sz="4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The </a:t>
            </a:r>
            <a:r>
              <a:rPr lang="en-US" sz="4400" b="1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analysis </a:t>
            </a:r>
            <a:endParaRPr lang="it-IT" sz="4400" b="1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5468471"/>
            <a:ext cx="8042276" cy="475130"/>
          </a:xfrm>
        </p:spPr>
        <p:txBody>
          <a:bodyPr/>
          <a:lstStyle/>
          <a:p>
            <a:pPr lvl="8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"Structural Change Promoting Gender Equality in Research Organizations", Vilnius,  November 21 - 22, 2013 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027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215</TotalTime>
  <Words>615</Words>
  <Application>Microsoft Macintosh PowerPoint</Application>
  <PresentationFormat>Presentazione su schermo (4:3)</PresentationFormat>
  <Paragraphs>92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Brezza</vt:lpstr>
      <vt:lpstr>GENDER DIMENSION IN SOCIAL SCIENCES </vt:lpstr>
      <vt:lpstr>outline</vt:lpstr>
      <vt:lpstr>Indicators: data and figures</vt:lpstr>
      <vt:lpstr>Participation of women  in research </vt:lpstr>
      <vt:lpstr>Researchers by Countries</vt:lpstr>
      <vt:lpstr>Gender distribution in HE and research in Social Sciences</vt:lpstr>
      <vt:lpstr>Researchers in Italy</vt:lpstr>
      <vt:lpstr>Researchers in Italy by sector: % of women</vt:lpstr>
      <vt:lpstr>    The analysis </vt:lpstr>
      <vt:lpstr>Female unequal access to scientific careers various dimensions</vt:lpstr>
      <vt:lpstr>Between the leaky pipeline and the glass ceiling. Some conclusions </vt:lpstr>
      <vt:lpstr>Thank you for your attention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dimension in social sciences </dc:title>
  <dc:creator>Avveduto Sveva</dc:creator>
  <cp:lastModifiedBy>Irpps Cnr</cp:lastModifiedBy>
  <cp:revision>35</cp:revision>
  <dcterms:created xsi:type="dcterms:W3CDTF">2013-11-14T09:49:50Z</dcterms:created>
  <dcterms:modified xsi:type="dcterms:W3CDTF">2013-11-19T12:13:43Z</dcterms:modified>
</cp:coreProperties>
</file>